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96" r:id="rId1"/>
  </p:sldMasterIdLst>
  <p:notesMasterIdLst>
    <p:notesMasterId r:id="rId39"/>
  </p:notesMasterIdLst>
  <p:sldIdLst>
    <p:sldId id="315" r:id="rId2"/>
    <p:sldId id="337" r:id="rId3"/>
    <p:sldId id="381" r:id="rId4"/>
    <p:sldId id="383" r:id="rId5"/>
    <p:sldId id="384" r:id="rId6"/>
    <p:sldId id="389" r:id="rId7"/>
    <p:sldId id="390" r:id="rId8"/>
    <p:sldId id="388" r:id="rId9"/>
    <p:sldId id="398" r:id="rId10"/>
    <p:sldId id="391" r:id="rId11"/>
    <p:sldId id="395" r:id="rId12"/>
    <p:sldId id="396" r:id="rId13"/>
    <p:sldId id="397" r:id="rId14"/>
    <p:sldId id="401" r:id="rId15"/>
    <p:sldId id="403" r:id="rId16"/>
    <p:sldId id="405" r:id="rId17"/>
    <p:sldId id="404" r:id="rId18"/>
    <p:sldId id="402" r:id="rId19"/>
    <p:sldId id="406" r:id="rId20"/>
    <p:sldId id="385" r:id="rId21"/>
    <p:sldId id="359" r:id="rId22"/>
    <p:sldId id="387" r:id="rId23"/>
    <p:sldId id="407" r:id="rId24"/>
    <p:sldId id="394" r:id="rId25"/>
    <p:sldId id="408" r:id="rId26"/>
    <p:sldId id="392" r:id="rId27"/>
    <p:sldId id="386" r:id="rId28"/>
    <p:sldId id="393" r:id="rId29"/>
    <p:sldId id="382" r:id="rId30"/>
    <p:sldId id="409" r:id="rId31"/>
    <p:sldId id="410" r:id="rId32"/>
    <p:sldId id="412" r:id="rId33"/>
    <p:sldId id="413" r:id="rId34"/>
    <p:sldId id="414" r:id="rId35"/>
    <p:sldId id="411" r:id="rId36"/>
    <p:sldId id="415" r:id="rId37"/>
    <p:sldId id="416" r:id="rId38"/>
  </p:sldIdLst>
  <p:sldSz cx="9144000" cy="6858000" type="screen4x3"/>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Bube" initials="RB" lastIdx="2" clrIdx="0">
    <p:extLst>
      <p:ext uri="{19B8F6BF-5375-455C-9EA6-DF929625EA0E}">
        <p15:presenceInfo xmlns:p15="http://schemas.microsoft.com/office/powerpoint/2012/main" userId="5343b57471332c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7" autoAdjust="0"/>
  </p:normalViewPr>
  <p:slideViewPr>
    <p:cSldViewPr>
      <p:cViewPr varScale="1">
        <p:scale>
          <a:sx n="80" d="100"/>
          <a:sy n="80" d="100"/>
        </p:scale>
        <p:origin x="1522"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85558" cy="501094"/>
          </a:xfrm>
          <a:prstGeom prst="rect">
            <a:avLst/>
          </a:prstGeom>
        </p:spPr>
        <p:txBody>
          <a:bodyPr vert="horz" lIns="96610" tIns="48305" rIns="96610" bIns="48305" rtlCol="0"/>
          <a:lstStyle>
            <a:lvl1pPr algn="l">
              <a:defRPr sz="1300"/>
            </a:lvl1pPr>
          </a:lstStyle>
          <a:p>
            <a:endParaRPr lang="de-DE"/>
          </a:p>
        </p:txBody>
      </p:sp>
      <p:sp>
        <p:nvSpPr>
          <p:cNvPr id="3" name="Datumsplatzhalter 2"/>
          <p:cNvSpPr>
            <a:spLocks noGrp="1"/>
          </p:cNvSpPr>
          <p:nvPr>
            <p:ph type="dt" idx="1"/>
          </p:nvPr>
        </p:nvSpPr>
        <p:spPr>
          <a:xfrm>
            <a:off x="3902597" y="0"/>
            <a:ext cx="2985558" cy="501094"/>
          </a:xfrm>
          <a:prstGeom prst="rect">
            <a:avLst/>
          </a:prstGeom>
        </p:spPr>
        <p:txBody>
          <a:bodyPr vert="horz" lIns="96610" tIns="48305" rIns="96610" bIns="48305" rtlCol="0"/>
          <a:lstStyle>
            <a:lvl1pPr algn="r">
              <a:defRPr sz="1300"/>
            </a:lvl1pPr>
          </a:lstStyle>
          <a:p>
            <a:fld id="{9D6CC9A0-3E26-4E84-AD3B-3DB08A822E28}" type="datetimeFigureOut">
              <a:rPr lang="de-DE" smtClean="0"/>
              <a:pPr/>
              <a:t>15.06.2023</a:t>
            </a:fld>
            <a:endParaRPr lang="de-DE"/>
          </a:p>
        </p:txBody>
      </p:sp>
      <p:sp>
        <p:nvSpPr>
          <p:cNvPr id="4" name="Folienbildplatzhalter 3"/>
          <p:cNvSpPr>
            <a:spLocks noGrp="1" noRot="1" noChangeAspect="1"/>
          </p:cNvSpPr>
          <p:nvPr>
            <p:ph type="sldImg" idx="2"/>
          </p:nvPr>
        </p:nvSpPr>
        <p:spPr>
          <a:xfrm>
            <a:off x="939800" y="750888"/>
            <a:ext cx="5010150" cy="3759200"/>
          </a:xfrm>
          <a:prstGeom prst="rect">
            <a:avLst/>
          </a:prstGeom>
          <a:noFill/>
          <a:ln w="12700">
            <a:solidFill>
              <a:prstClr val="black"/>
            </a:solidFill>
          </a:ln>
        </p:spPr>
        <p:txBody>
          <a:bodyPr vert="horz" lIns="96610" tIns="48305" rIns="96610" bIns="48305" rtlCol="0" anchor="ctr"/>
          <a:lstStyle/>
          <a:p>
            <a:endParaRPr lang="de-DE"/>
          </a:p>
        </p:txBody>
      </p:sp>
      <p:sp>
        <p:nvSpPr>
          <p:cNvPr id="5" name="Notizenplatzhalter 4"/>
          <p:cNvSpPr>
            <a:spLocks noGrp="1"/>
          </p:cNvSpPr>
          <p:nvPr>
            <p:ph type="body" sz="quarter" idx="3"/>
          </p:nvPr>
        </p:nvSpPr>
        <p:spPr>
          <a:xfrm>
            <a:off x="688975" y="4760397"/>
            <a:ext cx="5511800" cy="4509850"/>
          </a:xfrm>
          <a:prstGeom prst="rect">
            <a:avLst/>
          </a:prstGeom>
        </p:spPr>
        <p:txBody>
          <a:bodyPr vert="horz" lIns="96610" tIns="48305" rIns="96610" bIns="48305"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519054"/>
            <a:ext cx="2985558" cy="501094"/>
          </a:xfrm>
          <a:prstGeom prst="rect">
            <a:avLst/>
          </a:prstGeom>
        </p:spPr>
        <p:txBody>
          <a:bodyPr vert="horz" lIns="96610" tIns="48305" rIns="96610" bIns="48305" rtlCol="0" anchor="b"/>
          <a:lstStyle>
            <a:lvl1pPr algn="l">
              <a:defRPr sz="1300"/>
            </a:lvl1pPr>
          </a:lstStyle>
          <a:p>
            <a:endParaRPr lang="de-DE"/>
          </a:p>
        </p:txBody>
      </p:sp>
      <p:sp>
        <p:nvSpPr>
          <p:cNvPr id="7" name="Foliennummernplatzhalter 6"/>
          <p:cNvSpPr>
            <a:spLocks noGrp="1"/>
          </p:cNvSpPr>
          <p:nvPr>
            <p:ph type="sldNum" sz="quarter" idx="5"/>
          </p:nvPr>
        </p:nvSpPr>
        <p:spPr>
          <a:xfrm>
            <a:off x="3902597" y="9519054"/>
            <a:ext cx="2985558" cy="501094"/>
          </a:xfrm>
          <a:prstGeom prst="rect">
            <a:avLst/>
          </a:prstGeom>
        </p:spPr>
        <p:txBody>
          <a:bodyPr vert="horz" lIns="96610" tIns="48305" rIns="96610" bIns="48305" rtlCol="0" anchor="b"/>
          <a:lstStyle>
            <a:lvl1pPr algn="r">
              <a:defRPr sz="1300"/>
            </a:lvl1pPr>
          </a:lstStyle>
          <a:p>
            <a:fld id="{02515C7D-C720-4D3D-A064-A5AEB54CBCC5}"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2515C7D-C720-4D3D-A064-A5AEB54CBCC5}" type="slidenum">
              <a:rPr lang="de-DE" smtClean="0"/>
              <a:pPr/>
              <a:t>31</a:t>
            </a:fld>
            <a:endParaRPr lang="de-DE"/>
          </a:p>
        </p:txBody>
      </p:sp>
    </p:spTree>
    <p:extLst>
      <p:ext uri="{BB962C8B-B14F-4D97-AF65-F5344CB8AC3E}">
        <p14:creationId xmlns:p14="http://schemas.microsoft.com/office/powerpoint/2010/main" val="169270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de-DE"/>
              <a:t>Mastertitelformat bearbeiten</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r>
              <a:rPr lang="en-US"/>
              <a:t>(c) BZA, Ronald Bube, 2018</a:t>
            </a:r>
            <a:endParaRPr lang="de-DE"/>
          </a:p>
        </p:txBody>
      </p:sp>
      <p:sp>
        <p:nvSpPr>
          <p:cNvPr id="6" name="Slide Number Placeholder 5"/>
          <p:cNvSpPr>
            <a:spLocks noGrp="1"/>
          </p:cNvSpPr>
          <p:nvPr>
            <p:ph type="sldNum" sz="quarter" idx="12"/>
          </p:nvPr>
        </p:nvSpPr>
        <p:spPr/>
        <p:txBody>
          <a:bodyPr/>
          <a:lstStyle/>
          <a:p>
            <a:fld id="{1B11BDCD-45EE-4532-AB7C-D6E07B5FB2D0}" type="slidenum">
              <a:rPr lang="de-DE" smtClean="0"/>
              <a:pPr/>
              <a:t>‹Nr.›</a:t>
            </a:fld>
            <a:endParaRPr lang="de-DE"/>
          </a:p>
        </p:txBody>
      </p:sp>
    </p:spTree>
    <p:extLst>
      <p:ext uri="{BB962C8B-B14F-4D97-AF65-F5344CB8AC3E}">
        <p14:creationId xmlns:p14="http://schemas.microsoft.com/office/powerpoint/2010/main" val="1587349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r>
              <a:rPr lang="en-US"/>
              <a:t>(c) BZA, Ronald Bube, 2018</a:t>
            </a:r>
            <a:endParaRPr lang="de-DE"/>
          </a:p>
        </p:txBody>
      </p:sp>
      <p:sp>
        <p:nvSpPr>
          <p:cNvPr id="6" name="Slide Number Placeholder 5"/>
          <p:cNvSpPr>
            <a:spLocks noGrp="1"/>
          </p:cNvSpPr>
          <p:nvPr>
            <p:ph type="sldNum" sz="quarter" idx="12"/>
          </p:nvPr>
        </p:nvSpPr>
        <p:spPr/>
        <p:txBody>
          <a:bodyPr/>
          <a:lstStyle/>
          <a:p>
            <a:fld id="{CC6ACD4A-3801-42AC-9819-8F701EC5C9C3}" type="slidenum">
              <a:rPr lang="de-DE" smtClean="0"/>
              <a:pPr/>
              <a:t>‹Nr.›</a:t>
            </a:fld>
            <a:endParaRPr lang="de-DE"/>
          </a:p>
        </p:txBody>
      </p:sp>
    </p:spTree>
    <p:extLst>
      <p:ext uri="{BB962C8B-B14F-4D97-AF65-F5344CB8AC3E}">
        <p14:creationId xmlns:p14="http://schemas.microsoft.com/office/powerpoint/2010/main" val="785965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628650" y="6422855"/>
            <a:ext cx="2057397" cy="365125"/>
          </a:xfrm>
        </p:spPr>
        <p:txBody>
          <a:bodyPr/>
          <a:lstStyle/>
          <a:p>
            <a:endParaRPr lang="de-DE"/>
          </a:p>
        </p:txBody>
      </p:sp>
      <p:sp>
        <p:nvSpPr>
          <p:cNvPr id="5" name="Footer Placeholder 4"/>
          <p:cNvSpPr>
            <a:spLocks noGrp="1"/>
          </p:cNvSpPr>
          <p:nvPr>
            <p:ph type="ftr" sz="quarter" idx="11"/>
          </p:nvPr>
        </p:nvSpPr>
        <p:spPr>
          <a:xfrm>
            <a:off x="2832102" y="6422855"/>
            <a:ext cx="3209752" cy="365125"/>
          </a:xfrm>
        </p:spPr>
        <p:txBody>
          <a:bodyPr/>
          <a:lstStyle/>
          <a:p>
            <a:r>
              <a:rPr lang="en-US"/>
              <a:t>(c) BZA, Ronald Bube, 2018</a:t>
            </a:r>
            <a:endParaRPr lang="de-DE"/>
          </a:p>
        </p:txBody>
      </p:sp>
      <p:sp>
        <p:nvSpPr>
          <p:cNvPr id="6" name="Slide Number Placeholder 5"/>
          <p:cNvSpPr>
            <a:spLocks noGrp="1"/>
          </p:cNvSpPr>
          <p:nvPr>
            <p:ph type="sldNum" sz="quarter" idx="12"/>
          </p:nvPr>
        </p:nvSpPr>
        <p:spPr>
          <a:xfrm>
            <a:off x="6054787" y="6422855"/>
            <a:ext cx="659819" cy="365125"/>
          </a:xfrm>
        </p:spPr>
        <p:txBody>
          <a:bodyPr/>
          <a:lstStyle/>
          <a:p>
            <a:fld id="{01001CEF-5BAB-4EF5-B588-DD8B4C96E45F}" type="slidenum">
              <a:rPr lang="de-DE" smtClean="0"/>
              <a:pPr/>
              <a:t>‹Nr.›</a:t>
            </a:fld>
            <a:endParaRPr lang="de-DE"/>
          </a:p>
        </p:txBody>
      </p:sp>
    </p:spTree>
    <p:extLst>
      <p:ext uri="{BB962C8B-B14F-4D97-AF65-F5344CB8AC3E}">
        <p14:creationId xmlns:p14="http://schemas.microsoft.com/office/powerpoint/2010/main" val="674308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r>
              <a:rPr lang="en-US"/>
              <a:t>(c) BZA, Ronald Bube, 2018</a:t>
            </a:r>
            <a:endParaRPr lang="de-DE"/>
          </a:p>
        </p:txBody>
      </p:sp>
      <p:sp>
        <p:nvSpPr>
          <p:cNvPr id="6" name="Slide Number Placeholder 5"/>
          <p:cNvSpPr>
            <a:spLocks noGrp="1"/>
          </p:cNvSpPr>
          <p:nvPr>
            <p:ph type="sldNum" sz="quarter" idx="12"/>
          </p:nvPr>
        </p:nvSpPr>
        <p:spPr/>
        <p:txBody>
          <a:bodyPr/>
          <a:lstStyle/>
          <a:p>
            <a:fld id="{1E2DDB26-7411-42C7-B75D-5EA831904861}" type="slidenum">
              <a:rPr lang="de-DE" smtClean="0"/>
              <a:pPr/>
              <a:t>‹Nr.›</a:t>
            </a:fld>
            <a:endParaRPr lang="de-DE"/>
          </a:p>
        </p:txBody>
      </p:sp>
    </p:spTree>
    <p:extLst>
      <p:ext uri="{BB962C8B-B14F-4D97-AF65-F5344CB8AC3E}">
        <p14:creationId xmlns:p14="http://schemas.microsoft.com/office/powerpoint/2010/main" val="2505242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de-DE"/>
              <a:t>Mastertitelformat bearbeiten</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lvl1pPr>
              <a:defRPr>
                <a:solidFill>
                  <a:schemeClr val="tx2"/>
                </a:solidFill>
              </a:defRPr>
            </a:lvl1pPr>
          </a:lstStyle>
          <a:p>
            <a:endParaRPr lang="de-DE"/>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(c) BZA, Ronald Bube, 2018</a:t>
            </a:r>
            <a:endParaRPr lang="de-DE"/>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006298E-CE30-4588-A7AD-62B855C865AC}" type="slidenum">
              <a:rPr lang="de-DE" smtClean="0"/>
              <a:pPr/>
              <a:t>‹Nr.›</a:t>
            </a:fld>
            <a:endParaRPr lang="de-DE"/>
          </a:p>
        </p:txBody>
      </p:sp>
    </p:spTree>
    <p:extLst>
      <p:ext uri="{BB962C8B-B14F-4D97-AF65-F5344CB8AC3E}">
        <p14:creationId xmlns:p14="http://schemas.microsoft.com/office/powerpoint/2010/main" val="1048466666"/>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r>
              <a:rPr lang="en-US"/>
              <a:t>(c) BZA, Ronald Bube, 2018</a:t>
            </a:r>
            <a:endParaRPr lang="de-DE"/>
          </a:p>
        </p:txBody>
      </p:sp>
      <p:sp>
        <p:nvSpPr>
          <p:cNvPr id="7" name="Slide Number Placeholder 6"/>
          <p:cNvSpPr>
            <a:spLocks noGrp="1"/>
          </p:cNvSpPr>
          <p:nvPr>
            <p:ph type="sldNum" sz="quarter" idx="12"/>
          </p:nvPr>
        </p:nvSpPr>
        <p:spPr/>
        <p:txBody>
          <a:bodyPr/>
          <a:lstStyle/>
          <a:p>
            <a:fld id="{8DAF46FE-5F7C-4FA0-A054-A8E3BED1AE97}" type="slidenum">
              <a:rPr lang="de-DE" smtClean="0"/>
              <a:pPr/>
              <a:t>‹Nr.›</a:t>
            </a:fld>
            <a:endParaRPr lang="de-DE"/>
          </a:p>
        </p:txBody>
      </p:sp>
    </p:spTree>
    <p:extLst>
      <p:ext uri="{BB962C8B-B14F-4D97-AF65-F5344CB8AC3E}">
        <p14:creationId xmlns:p14="http://schemas.microsoft.com/office/powerpoint/2010/main" val="3235636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endParaRPr lang="de-DE"/>
          </a:p>
        </p:txBody>
      </p:sp>
      <p:sp>
        <p:nvSpPr>
          <p:cNvPr id="8" name="Footer Placeholder 7"/>
          <p:cNvSpPr>
            <a:spLocks noGrp="1"/>
          </p:cNvSpPr>
          <p:nvPr>
            <p:ph type="ftr" sz="quarter" idx="11"/>
          </p:nvPr>
        </p:nvSpPr>
        <p:spPr/>
        <p:txBody>
          <a:bodyPr/>
          <a:lstStyle/>
          <a:p>
            <a:r>
              <a:rPr lang="en-US"/>
              <a:t>(c) BZA, Ronald Bube, 2018</a:t>
            </a:r>
            <a:endParaRPr lang="de-DE"/>
          </a:p>
        </p:txBody>
      </p:sp>
      <p:sp>
        <p:nvSpPr>
          <p:cNvPr id="9" name="Slide Number Placeholder 8"/>
          <p:cNvSpPr>
            <a:spLocks noGrp="1"/>
          </p:cNvSpPr>
          <p:nvPr>
            <p:ph type="sldNum" sz="quarter" idx="12"/>
          </p:nvPr>
        </p:nvSpPr>
        <p:spPr/>
        <p:txBody>
          <a:bodyPr/>
          <a:lstStyle/>
          <a:p>
            <a:fld id="{7D3FE5D4-DFA0-4111-BAA4-EE8CE23127E3}" type="slidenum">
              <a:rPr lang="de-DE" smtClean="0"/>
              <a:pPr/>
              <a:t>‹Nr.›</a:t>
            </a:fld>
            <a:endParaRPr lang="de-DE"/>
          </a:p>
        </p:txBody>
      </p:sp>
    </p:spTree>
    <p:extLst>
      <p:ext uri="{BB962C8B-B14F-4D97-AF65-F5344CB8AC3E}">
        <p14:creationId xmlns:p14="http://schemas.microsoft.com/office/powerpoint/2010/main" val="261085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endParaRPr lang="de-DE"/>
          </a:p>
        </p:txBody>
      </p:sp>
      <p:sp>
        <p:nvSpPr>
          <p:cNvPr id="4" name="Footer Placeholder 3"/>
          <p:cNvSpPr>
            <a:spLocks noGrp="1"/>
          </p:cNvSpPr>
          <p:nvPr>
            <p:ph type="ftr" sz="quarter" idx="11"/>
          </p:nvPr>
        </p:nvSpPr>
        <p:spPr/>
        <p:txBody>
          <a:bodyPr/>
          <a:lstStyle/>
          <a:p>
            <a:r>
              <a:rPr lang="en-US"/>
              <a:t>(c) BZA, Ronald Bube, 2018</a:t>
            </a:r>
            <a:endParaRPr lang="de-DE"/>
          </a:p>
        </p:txBody>
      </p:sp>
      <p:sp>
        <p:nvSpPr>
          <p:cNvPr id="5" name="Slide Number Placeholder 4"/>
          <p:cNvSpPr>
            <a:spLocks noGrp="1"/>
          </p:cNvSpPr>
          <p:nvPr>
            <p:ph type="sldNum" sz="quarter" idx="12"/>
          </p:nvPr>
        </p:nvSpPr>
        <p:spPr/>
        <p:txBody>
          <a:bodyPr/>
          <a:lstStyle/>
          <a:p>
            <a:fld id="{8179EF51-0DC7-4AAA-B6B8-E331E72A7905}" type="slidenum">
              <a:rPr lang="de-DE" smtClean="0"/>
              <a:pPr/>
              <a:t>‹Nr.›</a:t>
            </a:fld>
            <a:endParaRPr lang="de-DE"/>
          </a:p>
        </p:txBody>
      </p:sp>
    </p:spTree>
    <p:extLst>
      <p:ext uri="{BB962C8B-B14F-4D97-AF65-F5344CB8AC3E}">
        <p14:creationId xmlns:p14="http://schemas.microsoft.com/office/powerpoint/2010/main" val="4216700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r>
              <a:rPr lang="en-US"/>
              <a:t>(c) BZA, Ronald Bube, 2018</a:t>
            </a:r>
            <a:endParaRPr lang="de-DE"/>
          </a:p>
        </p:txBody>
      </p:sp>
      <p:sp>
        <p:nvSpPr>
          <p:cNvPr id="4" name="Slide Number Placeholder 3"/>
          <p:cNvSpPr>
            <a:spLocks noGrp="1"/>
          </p:cNvSpPr>
          <p:nvPr>
            <p:ph type="sldNum" sz="quarter" idx="12"/>
          </p:nvPr>
        </p:nvSpPr>
        <p:spPr/>
        <p:txBody>
          <a:bodyPr/>
          <a:lstStyle/>
          <a:p>
            <a:fld id="{ADDB6A2D-1A14-424A-8EFA-36E83513CCC2}" type="slidenum">
              <a:rPr lang="de-DE" smtClean="0"/>
              <a:pPr/>
              <a:t>‹Nr.›</a:t>
            </a:fld>
            <a:endParaRPr lang="de-DE"/>
          </a:p>
        </p:txBody>
      </p:sp>
    </p:spTree>
    <p:extLst>
      <p:ext uri="{BB962C8B-B14F-4D97-AF65-F5344CB8AC3E}">
        <p14:creationId xmlns:p14="http://schemas.microsoft.com/office/powerpoint/2010/main" val="1723885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r>
              <a:rPr lang="en-US"/>
              <a:t>(c) BZA, Ronald Bube, 2018</a:t>
            </a:r>
            <a:endParaRPr lang="de-DE"/>
          </a:p>
        </p:txBody>
      </p:sp>
      <p:sp>
        <p:nvSpPr>
          <p:cNvPr id="7" name="Slide Number Placeholder 6"/>
          <p:cNvSpPr>
            <a:spLocks noGrp="1"/>
          </p:cNvSpPr>
          <p:nvPr>
            <p:ph type="sldNum" sz="quarter" idx="12"/>
          </p:nvPr>
        </p:nvSpPr>
        <p:spPr/>
        <p:txBody>
          <a:bodyPr/>
          <a:lstStyle/>
          <a:p>
            <a:fld id="{DD59FA8A-98F5-4411-9AF2-58B1928B600B}" type="slidenum">
              <a:rPr lang="de-DE" smtClean="0"/>
              <a:pPr/>
              <a:t>‹Nr.›</a:t>
            </a:fld>
            <a:endParaRPr lang="de-DE"/>
          </a:p>
        </p:txBody>
      </p:sp>
    </p:spTree>
    <p:extLst>
      <p:ext uri="{BB962C8B-B14F-4D97-AF65-F5344CB8AC3E}">
        <p14:creationId xmlns:p14="http://schemas.microsoft.com/office/powerpoint/2010/main" val="4065168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Mastertitelformat bearbeiten</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r>
              <a:rPr lang="en-US"/>
              <a:t>(c) BZA, Ronald Bube, 2018</a:t>
            </a:r>
            <a:endParaRPr lang="de-DE"/>
          </a:p>
        </p:txBody>
      </p:sp>
      <p:sp>
        <p:nvSpPr>
          <p:cNvPr id="7" name="Slide Number Placeholder 6"/>
          <p:cNvSpPr>
            <a:spLocks noGrp="1"/>
          </p:cNvSpPr>
          <p:nvPr>
            <p:ph type="sldNum" sz="quarter" idx="12"/>
          </p:nvPr>
        </p:nvSpPr>
        <p:spPr/>
        <p:txBody>
          <a:bodyPr/>
          <a:lstStyle/>
          <a:p>
            <a:fld id="{49C1A17E-893C-416E-B43C-9893EDD48876}" type="slidenum">
              <a:rPr lang="de-DE" smtClean="0"/>
              <a:pPr/>
              <a:t>‹Nr.›</a:t>
            </a:fld>
            <a:endParaRPr lang="de-DE"/>
          </a:p>
        </p:txBody>
      </p:sp>
    </p:spTree>
    <p:extLst>
      <p:ext uri="{BB962C8B-B14F-4D97-AF65-F5344CB8AC3E}">
        <p14:creationId xmlns:p14="http://schemas.microsoft.com/office/powerpoint/2010/main" val="2163712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endParaRPr lang="de-DE"/>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r>
              <a:rPr lang="en-US"/>
              <a:t>(c) BZA, Ronald Bube, 2018</a:t>
            </a:r>
            <a:endParaRPr lang="de-DE"/>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B006298E-CE30-4588-A7AD-62B855C865AC}" type="slidenum">
              <a:rPr lang="de-DE" smtClean="0"/>
              <a:pPr/>
              <a:t>‹Nr.›</a:t>
            </a:fld>
            <a:endParaRPr lang="de-DE"/>
          </a:p>
        </p:txBody>
      </p:sp>
    </p:spTree>
    <p:extLst>
      <p:ext uri="{BB962C8B-B14F-4D97-AF65-F5344CB8AC3E}">
        <p14:creationId xmlns:p14="http://schemas.microsoft.com/office/powerpoint/2010/main" val="3697072789"/>
      </p:ext>
    </p:extLst>
  </p:cSld>
  <p:clrMap bg1="dk1" tx1="lt1" bg2="dk2" tx2="lt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hf sldNum="0" hd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drg.de/bza/bekanntmachungungen-des-bza/der-bza-sparte-tauben-gibt-bekannt-juni-2023"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738187" y="692696"/>
            <a:ext cx="7667625" cy="792757"/>
          </a:xfrm>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sp>
        <p:nvSpPr>
          <p:cNvPr id="9" name="Fußzeilenplatzhalter 8"/>
          <p:cNvSpPr>
            <a:spLocks noGrp="1"/>
          </p:cNvSpPr>
          <p:nvPr>
            <p:ph type="ftr" sz="quarter" idx="11"/>
          </p:nvPr>
        </p:nvSpPr>
        <p:spPr>
          <a:xfrm>
            <a:off x="4359065" y="6364335"/>
            <a:ext cx="4212264" cy="274320"/>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101" name="Rectangle 5"/>
          <p:cNvSpPr>
            <a:spLocks noGrp="1" noChangeArrowheads="1"/>
          </p:cNvSpPr>
          <p:nvPr>
            <p:ph type="body" idx="4294967295"/>
          </p:nvPr>
        </p:nvSpPr>
        <p:spPr>
          <a:xfrm>
            <a:off x="190252" y="2256061"/>
            <a:ext cx="8496944" cy="3050405"/>
          </a:xfrm>
        </p:spPr>
        <p:txBody>
          <a:bodyPr>
            <a:normAutofit fontScale="55000" lnSpcReduction="20000"/>
          </a:bodyPr>
          <a:lstStyle/>
          <a:p>
            <a:pPr>
              <a:buNone/>
            </a:pPr>
            <a:endParaRPr lang="de-DE" sz="2400" dirty="0"/>
          </a:p>
          <a:p>
            <a:pPr>
              <a:buNone/>
            </a:pPr>
            <a:r>
              <a:rPr lang="de-DE" sz="3200" i="1" dirty="0">
                <a:effectLst>
                  <a:outerShdw blurRad="38100" dist="38100" dir="2700000" algn="tl">
                    <a:srgbClr val="000000">
                      <a:alpha val="43137"/>
                    </a:srgbClr>
                  </a:outerShdw>
                </a:effectLst>
              </a:rPr>
              <a:t>     </a:t>
            </a:r>
            <a:r>
              <a:rPr lang="de-DE" sz="5100" i="1"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Arbeitstagung der Schulungsleiter des VDRP 2023</a:t>
            </a:r>
          </a:p>
          <a:p>
            <a:pPr>
              <a:buNone/>
            </a:pPr>
            <a:r>
              <a:rPr lang="de-DE" sz="3100" dirty="0">
                <a:latin typeface="Arial" panose="020B0604020202020204" pitchFamily="34" charset="0"/>
                <a:cs typeface="Arial" panose="020B0604020202020204" pitchFamily="34" charset="0"/>
              </a:rPr>
              <a:t>   </a:t>
            </a:r>
          </a:p>
          <a:p>
            <a:pPr>
              <a:buNone/>
            </a:pPr>
            <a:r>
              <a:rPr lang="de-DE" sz="3400" dirty="0">
                <a:latin typeface="Arial" panose="020B0604020202020204" pitchFamily="34" charset="0"/>
                <a:cs typeface="Arial" panose="020B0604020202020204" pitchFamily="34" charset="0"/>
              </a:rPr>
              <a:t>    </a:t>
            </a:r>
            <a:r>
              <a:rPr lang="de-DE"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Vorstellung neu anerkannter Rassen/Farbenschläge  </a:t>
            </a:r>
          </a:p>
          <a:p>
            <a:pPr>
              <a:buNone/>
            </a:pPr>
            <a:endParaRPr lang="de-DE"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None/>
            </a:pPr>
            <a:r>
              <a:rPr lang="de-DE"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Neues aus dem BZA Sparte Tauben</a:t>
            </a:r>
          </a:p>
          <a:p>
            <a:pPr>
              <a:buNone/>
            </a:pPr>
            <a:r>
              <a:rPr lang="de-DE" sz="2900" dirty="0">
                <a:latin typeface="Arial" panose="020B0604020202020204" pitchFamily="34" charset="0"/>
                <a:cs typeface="Arial" panose="020B0604020202020204" pitchFamily="34" charset="0"/>
              </a:rPr>
              <a:t>                                                                                                                              </a:t>
            </a:r>
          </a:p>
          <a:p>
            <a:pPr>
              <a:buNone/>
            </a:pPr>
            <a:r>
              <a:rPr lang="de-DE" sz="2900" dirty="0">
                <a:latin typeface="Arial" panose="020B0604020202020204" pitchFamily="34" charset="0"/>
                <a:cs typeface="Arial" panose="020B0604020202020204" pitchFamily="34" charset="0"/>
              </a:rPr>
              <a:t>                                                                                                   Referent Ronald Bube</a:t>
            </a:r>
          </a:p>
          <a:p>
            <a:endParaRPr lang="de-DE" sz="2400" dirty="0">
              <a:solidFill>
                <a:srgbClr val="FFC000"/>
              </a:solidFill>
            </a:endParaRPr>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4" name="Grafik 3">
            <a:extLst>
              <a:ext uri="{FF2B5EF4-FFF2-40B4-BE49-F238E27FC236}">
                <a16:creationId xmlns:a16="http://schemas.microsoft.com/office/drawing/2014/main" id="{46E45BFA-4708-A3F4-90B8-C7C8D3227A29}"/>
              </a:ext>
            </a:extLst>
          </p:cNvPr>
          <p:cNvPicPr>
            <a:picLocks noChangeAspect="1"/>
          </p:cNvPicPr>
          <p:nvPr/>
        </p:nvPicPr>
        <p:blipFill>
          <a:blip r:embed="rId2"/>
          <a:stretch>
            <a:fillRect/>
          </a:stretch>
        </p:blipFill>
        <p:spPr>
          <a:xfrm>
            <a:off x="7236296" y="6096224"/>
            <a:ext cx="1006549" cy="2681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pic>
        <p:nvPicPr>
          <p:cNvPr id="4" name="Inhaltsplatzhalter 3">
            <a:extLst>
              <a:ext uri="{FF2B5EF4-FFF2-40B4-BE49-F238E27FC236}">
                <a16:creationId xmlns:a16="http://schemas.microsoft.com/office/drawing/2014/main" id="{97E905C0-CD9D-DC64-55F5-0C8FF834BC45}"/>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5221325" y="1943935"/>
            <a:ext cx="3236094" cy="4045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Fußzeilenplatzhalter 8"/>
          <p:cNvSpPr>
            <a:spLocks noGrp="1"/>
          </p:cNvSpPr>
          <p:nvPr>
            <p:ph type="ftr" sz="quarter" idx="11"/>
          </p:nvPr>
        </p:nvSpPr>
        <p:spPr>
          <a:xfrm>
            <a:off x="4485902" y="6391261"/>
            <a:ext cx="4060627" cy="365125"/>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5" name="Textfeld 4">
            <a:extLst>
              <a:ext uri="{FF2B5EF4-FFF2-40B4-BE49-F238E27FC236}">
                <a16:creationId xmlns:a16="http://schemas.microsoft.com/office/drawing/2014/main" id="{0D2BE20E-2756-9B59-D0E1-DF4495C1B5EE}"/>
              </a:ext>
            </a:extLst>
          </p:cNvPr>
          <p:cNvSpPr txBox="1"/>
          <p:nvPr/>
        </p:nvSpPr>
        <p:spPr>
          <a:xfrm rot="10800000" flipV="1">
            <a:off x="280963" y="2956634"/>
            <a:ext cx="4497076" cy="3139321"/>
          </a:xfrm>
          <a:prstGeom prst="rect">
            <a:avLst/>
          </a:prstGeom>
          <a:noFill/>
        </p:spPr>
        <p:txBody>
          <a:bodyPr wrap="square" rtlCol="0">
            <a:spAutoFit/>
          </a:bodyPr>
          <a:lstStyle/>
          <a:p>
            <a:pPr algn="just"/>
            <a:r>
              <a:rPr lang="de-DE" sz="1800" dirty="0">
                <a:effectLst/>
                <a:latin typeface="Arial" panose="020B0604020202020204" pitchFamily="34" charset="0"/>
                <a:ea typeface="Times New Roman" panose="02020603050405020304" pitchFamily="18" charset="0"/>
              </a:rPr>
              <a:t>Sie präsentierten sich sehr hochwertig, gerade der erste Jungtäuber zeigte schon einen prima eleganten Typ mit klasse Blaswerkform und vorbildlich abgedrehten </a:t>
            </a:r>
            <a:r>
              <a:rPr lang="de-DE" sz="1800" dirty="0" err="1">
                <a:effectLst/>
                <a:latin typeface="Arial" panose="020B0604020202020204" pitchFamily="34" charset="0"/>
                <a:ea typeface="Times New Roman" panose="02020603050405020304" pitchFamily="18" charset="0"/>
              </a:rPr>
              <a:t>Fußwerk</a:t>
            </a:r>
            <a:r>
              <a:rPr lang="de-DE" sz="1800" dirty="0">
                <a:effectLst/>
                <a:latin typeface="Arial" panose="020B0604020202020204" pitchFamily="34" charset="0"/>
                <a:ea typeface="Times New Roman" panose="02020603050405020304" pitchFamily="18" charset="0"/>
              </a:rPr>
              <a:t>. Er stand den Vertretern in den anerkannten Farbenschlägen in nichts nach. Der Farbenschlag wurde anerkannt. Zusätzlich werden die Farbenschläge </a:t>
            </a:r>
            <a:r>
              <a:rPr lang="de-DE" sz="1800" b="1" dirty="0">
                <a:effectLst/>
                <a:latin typeface="Arial" panose="020B0604020202020204" pitchFamily="34" charset="0"/>
                <a:ea typeface="Times New Roman" panose="02020603050405020304" pitchFamily="18" charset="0"/>
              </a:rPr>
              <a:t>Blau-</a:t>
            </a:r>
            <a:r>
              <a:rPr lang="de-DE" sz="1800" b="1" dirty="0" err="1">
                <a:effectLst/>
                <a:latin typeface="Arial" panose="020B0604020202020204" pitchFamily="34" charset="0"/>
                <a:ea typeface="Times New Roman" panose="02020603050405020304" pitchFamily="18" charset="0"/>
              </a:rPr>
              <a:t>milky</a:t>
            </a:r>
            <a:r>
              <a:rPr lang="de-DE" sz="1800" b="1" dirty="0">
                <a:effectLst/>
                <a:latin typeface="Arial" panose="020B0604020202020204" pitchFamily="34" charset="0"/>
                <a:ea typeface="Times New Roman" panose="02020603050405020304" pitchFamily="18" charset="0"/>
              </a:rPr>
              <a:t> ohne Binden </a:t>
            </a:r>
            <a:r>
              <a:rPr lang="de-DE" sz="1800" dirty="0">
                <a:effectLst/>
                <a:latin typeface="Arial" panose="020B0604020202020204" pitchFamily="34" charset="0"/>
                <a:ea typeface="Times New Roman" panose="02020603050405020304" pitchFamily="18" charset="0"/>
              </a:rPr>
              <a:t>und </a:t>
            </a:r>
            <a:r>
              <a:rPr lang="de-DE" sz="1800" b="1" dirty="0">
                <a:effectLst/>
                <a:latin typeface="Arial" panose="020B0604020202020204" pitchFamily="34" charset="0"/>
                <a:ea typeface="Times New Roman" panose="02020603050405020304" pitchFamily="18" charset="0"/>
              </a:rPr>
              <a:t>Blau-</a:t>
            </a:r>
            <a:r>
              <a:rPr lang="de-DE" sz="1800" b="1" dirty="0" err="1">
                <a:effectLst/>
                <a:latin typeface="Arial" panose="020B0604020202020204" pitchFamily="34" charset="0"/>
                <a:ea typeface="Times New Roman" panose="02020603050405020304" pitchFamily="18" charset="0"/>
              </a:rPr>
              <a:t>milky</a:t>
            </a:r>
            <a:r>
              <a:rPr lang="de-DE" sz="1800" b="1" dirty="0">
                <a:effectLst/>
                <a:latin typeface="Arial" panose="020B0604020202020204" pitchFamily="34" charset="0"/>
                <a:ea typeface="Times New Roman" panose="02020603050405020304" pitchFamily="18" charset="0"/>
              </a:rPr>
              <a:t>-gehämmert</a:t>
            </a:r>
            <a:r>
              <a:rPr lang="de-DE" sz="1800" dirty="0">
                <a:effectLst/>
                <a:latin typeface="Arial" panose="020B0604020202020204" pitchFamily="34" charset="0"/>
                <a:ea typeface="Times New Roman" panose="02020603050405020304" pitchFamily="18" charset="0"/>
              </a:rPr>
              <a:t> in den Standard mit aufgenommen.</a:t>
            </a:r>
            <a:endParaRPr lang="de-DE" sz="1800" dirty="0">
              <a:effectLst/>
              <a:latin typeface="Times New Roman" panose="02020603050405020304" pitchFamily="18" charset="0"/>
              <a:ea typeface="Times New Roman" panose="02020603050405020304" pitchFamily="18" charset="0"/>
            </a:endParaRPr>
          </a:p>
        </p:txBody>
      </p:sp>
      <p:sp>
        <p:nvSpPr>
          <p:cNvPr id="7" name="Textfeld 6">
            <a:extLst>
              <a:ext uri="{FF2B5EF4-FFF2-40B4-BE49-F238E27FC236}">
                <a16:creationId xmlns:a16="http://schemas.microsoft.com/office/drawing/2014/main" id="{85E6F60E-78B9-0781-0ABB-1357F6F61D64}"/>
              </a:ext>
            </a:extLst>
          </p:cNvPr>
          <p:cNvSpPr txBox="1"/>
          <p:nvPr/>
        </p:nvSpPr>
        <p:spPr>
          <a:xfrm>
            <a:off x="275644" y="1933762"/>
            <a:ext cx="4045284" cy="1027461"/>
          </a:xfrm>
          <a:prstGeom prst="rect">
            <a:avLst/>
          </a:prstGeom>
          <a:noFill/>
        </p:spPr>
        <p:txBody>
          <a:bodyPr wrap="square" rtlCol="0">
            <a:spAutoFit/>
          </a:bodyPr>
          <a:lstStyle/>
          <a:p>
            <a:pPr>
              <a:lnSpc>
                <a:spcPct val="115000"/>
              </a:lnSpc>
              <a:spcAft>
                <a:spcPts val="1000"/>
              </a:spcAft>
            </a:pPr>
            <a:r>
              <a:rPr lang="de-DE"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Sächsische Kröpfer,</a:t>
            </a:r>
            <a:r>
              <a:rPr lang="de-DE"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Blau-</a:t>
            </a:r>
            <a:r>
              <a:rPr lang="de-DE" sz="18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milky</a:t>
            </a:r>
            <a:r>
              <a:rPr lang="de-DE"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mit Binden, Blau-</a:t>
            </a:r>
            <a:r>
              <a:rPr lang="de-DE" sz="18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milky</a:t>
            </a:r>
            <a:r>
              <a:rPr lang="de-DE"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-gehämmert und Blau-</a:t>
            </a:r>
            <a:r>
              <a:rPr lang="de-DE" sz="18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milky</a:t>
            </a:r>
            <a:r>
              <a:rPr lang="de-DE"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ohne Binden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A35AB6A9-AAA4-5D4D-4FC6-0A788622E487}"/>
              </a:ext>
            </a:extLst>
          </p:cNvPr>
          <p:cNvPicPr>
            <a:picLocks noChangeAspect="1"/>
          </p:cNvPicPr>
          <p:nvPr/>
        </p:nvPicPr>
        <p:blipFill>
          <a:blip r:embed="rId3"/>
          <a:stretch>
            <a:fillRect/>
          </a:stretch>
        </p:blipFill>
        <p:spPr>
          <a:xfrm>
            <a:off x="7236296" y="6167064"/>
            <a:ext cx="1006549" cy="268111"/>
          </a:xfrm>
          <a:prstGeom prst="rect">
            <a:avLst/>
          </a:prstGeom>
        </p:spPr>
      </p:pic>
    </p:spTree>
    <p:extLst>
      <p:ext uri="{BB962C8B-B14F-4D97-AF65-F5344CB8AC3E}">
        <p14:creationId xmlns:p14="http://schemas.microsoft.com/office/powerpoint/2010/main" val="1449724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sp>
        <p:nvSpPr>
          <p:cNvPr id="4101" name="Rectangle 5"/>
          <p:cNvSpPr>
            <a:spLocks noGrp="1" noChangeArrowheads="1"/>
          </p:cNvSpPr>
          <p:nvPr>
            <p:ph sz="half" idx="1"/>
          </p:nvPr>
        </p:nvSpPr>
        <p:spPr/>
        <p:txBody>
          <a:bodyPr>
            <a:normAutofit/>
          </a:bodyPr>
          <a:lstStyle/>
          <a:p>
            <a:pPr>
              <a:buNone/>
            </a:pPr>
            <a:endParaRPr lang="de-DE" sz="2400" dirty="0"/>
          </a:p>
          <a:p>
            <a:pPr>
              <a:buNone/>
            </a:pPr>
            <a:r>
              <a:rPr lang="de-DE" sz="3200" i="1" dirty="0">
                <a:effectLst>
                  <a:outerShdw blurRad="38100" dist="38100" dir="2700000" algn="tl">
                    <a:srgbClr val="000000">
                      <a:alpha val="43137"/>
                    </a:srgbClr>
                  </a:outerShdw>
                </a:effectLst>
              </a:rPr>
              <a:t>     </a:t>
            </a:r>
            <a:endParaRPr lang="de-DE" sz="2400" dirty="0">
              <a:solidFill>
                <a:srgbClr val="FFC000"/>
              </a:solidFill>
            </a:endParaRPr>
          </a:p>
        </p:txBody>
      </p:sp>
      <p:pic>
        <p:nvPicPr>
          <p:cNvPr id="7" name="Inhaltsplatzhalter 6">
            <a:extLst>
              <a:ext uri="{FF2B5EF4-FFF2-40B4-BE49-F238E27FC236}">
                <a16:creationId xmlns:a16="http://schemas.microsoft.com/office/drawing/2014/main" id="{D7DE00AB-447A-4089-2F9E-217A5E020F85}"/>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4571219" y="2386327"/>
            <a:ext cx="3917718" cy="33465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Fußzeilenplatzhalter 8"/>
          <p:cNvSpPr>
            <a:spLocks noGrp="1"/>
          </p:cNvSpPr>
          <p:nvPr>
            <p:ph type="ftr" sz="quarter" idx="11"/>
          </p:nvPr>
        </p:nvSpPr>
        <p:spPr>
          <a:xfrm>
            <a:off x="4525756" y="6454443"/>
            <a:ext cx="4060627" cy="365125"/>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3" name="Textfeld 2">
            <a:extLst>
              <a:ext uri="{FF2B5EF4-FFF2-40B4-BE49-F238E27FC236}">
                <a16:creationId xmlns:a16="http://schemas.microsoft.com/office/drawing/2014/main" id="{787B717F-1AF5-A8F3-C654-80081F0E7027}"/>
              </a:ext>
            </a:extLst>
          </p:cNvPr>
          <p:cNvSpPr txBox="1"/>
          <p:nvPr/>
        </p:nvSpPr>
        <p:spPr>
          <a:xfrm>
            <a:off x="323529" y="2011680"/>
            <a:ext cx="3096344" cy="708912"/>
          </a:xfrm>
          <a:prstGeom prst="rect">
            <a:avLst/>
          </a:prstGeom>
          <a:noFill/>
        </p:spPr>
        <p:txBody>
          <a:bodyPr wrap="square" rtlCol="0">
            <a:spAutoFit/>
          </a:bodyPr>
          <a:lstStyle/>
          <a:p>
            <a:pPr>
              <a:lnSpc>
                <a:spcPct val="115000"/>
              </a:lnSpc>
              <a:spcAft>
                <a:spcPts val="1000"/>
              </a:spcAft>
            </a:pPr>
            <a:r>
              <a:rPr lang="de-DE"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Hessische Kröpfer,</a:t>
            </a:r>
            <a:r>
              <a:rPr lang="de-DE"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de-DE" sz="18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Andalusierfarbig</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2CD4D186-92D8-7133-FCA5-5FBF486C704C}"/>
              </a:ext>
            </a:extLst>
          </p:cNvPr>
          <p:cNvSpPr txBox="1"/>
          <p:nvPr/>
        </p:nvSpPr>
        <p:spPr>
          <a:xfrm rot="10800000" flipV="1">
            <a:off x="323529" y="2993509"/>
            <a:ext cx="4055591" cy="2862322"/>
          </a:xfrm>
          <a:prstGeom prst="rect">
            <a:avLst/>
          </a:prstGeom>
          <a:noFill/>
        </p:spPr>
        <p:txBody>
          <a:bodyPr wrap="square" rtlCol="0">
            <a:spAutoFit/>
          </a:bodyPr>
          <a:lstStyle/>
          <a:p>
            <a:pPr algn="just"/>
            <a:r>
              <a:rPr lang="de-DE" sz="1800" dirty="0">
                <a:effectLst/>
                <a:latin typeface="Arial" panose="020B0604020202020204" pitchFamily="34" charset="0"/>
                <a:ea typeface="Times New Roman" panose="02020603050405020304" pitchFamily="18" charset="0"/>
              </a:rPr>
              <a:t>Mehrheitlich stimmte bei allen die Rechteckform und Blaswerkaus- </a:t>
            </a:r>
            <a:r>
              <a:rPr lang="de-DE" sz="1800" dirty="0" err="1">
                <a:effectLst/>
                <a:latin typeface="Arial" panose="020B0604020202020204" pitchFamily="34" charset="0"/>
                <a:ea typeface="Times New Roman" panose="02020603050405020304" pitchFamily="18" charset="0"/>
              </a:rPr>
              <a:t>prägung</a:t>
            </a:r>
            <a:r>
              <a:rPr lang="de-DE" sz="1800" dirty="0">
                <a:effectLst/>
                <a:latin typeface="Arial" panose="020B0604020202020204" pitchFamily="34" charset="0"/>
                <a:ea typeface="Times New Roman" panose="02020603050405020304" pitchFamily="18" charset="0"/>
              </a:rPr>
              <a:t>. Die Hinterpartie war bei einigen Tieren abgestimmter zu wünschen und teilweise hätte man sich mehr Körperbreite gewünscht. Farblich lagen alle im Rahmen. Die sehr homogene und gute Qualität führt zu einer sofortigen Anerkennung aus der Sichtung heraus. </a:t>
            </a:r>
            <a:endParaRPr lang="de-DE" sz="1800" dirty="0">
              <a:effectLst/>
              <a:latin typeface="Times New Roman" panose="02020603050405020304" pitchFamily="18" charset="0"/>
              <a:ea typeface="Times New Roman" panose="02020603050405020304" pitchFamily="18" charset="0"/>
            </a:endParaRPr>
          </a:p>
        </p:txBody>
      </p:sp>
      <p:pic>
        <p:nvPicPr>
          <p:cNvPr id="2" name="Grafik 1">
            <a:extLst>
              <a:ext uri="{FF2B5EF4-FFF2-40B4-BE49-F238E27FC236}">
                <a16:creationId xmlns:a16="http://schemas.microsoft.com/office/drawing/2014/main" id="{D63A2D9F-B867-F05F-5B19-2152F55F83B0}"/>
              </a:ext>
            </a:extLst>
          </p:cNvPr>
          <p:cNvPicPr>
            <a:picLocks noChangeAspect="1"/>
          </p:cNvPicPr>
          <p:nvPr/>
        </p:nvPicPr>
        <p:blipFill>
          <a:blip r:embed="rId3"/>
          <a:stretch>
            <a:fillRect/>
          </a:stretch>
        </p:blipFill>
        <p:spPr>
          <a:xfrm>
            <a:off x="7236296" y="6186332"/>
            <a:ext cx="1006549" cy="268111"/>
          </a:xfrm>
          <a:prstGeom prst="rect">
            <a:avLst/>
          </a:prstGeom>
        </p:spPr>
      </p:pic>
    </p:spTree>
    <p:extLst>
      <p:ext uri="{BB962C8B-B14F-4D97-AF65-F5344CB8AC3E}">
        <p14:creationId xmlns:p14="http://schemas.microsoft.com/office/powerpoint/2010/main" val="731790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pic>
        <p:nvPicPr>
          <p:cNvPr id="8" name="Inhaltsplatzhalter 7">
            <a:extLst>
              <a:ext uri="{FF2B5EF4-FFF2-40B4-BE49-F238E27FC236}">
                <a16:creationId xmlns:a16="http://schemas.microsoft.com/office/drawing/2014/main" id="{5521E768-AA80-6625-185C-7393CB8019BD}"/>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4390929" y="2223301"/>
            <a:ext cx="3860698" cy="3765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Fußzeilenplatzhalter 8"/>
          <p:cNvSpPr>
            <a:spLocks noGrp="1"/>
          </p:cNvSpPr>
          <p:nvPr>
            <p:ph type="ftr" sz="quarter" idx="11"/>
          </p:nvPr>
        </p:nvSpPr>
        <p:spPr>
          <a:xfrm>
            <a:off x="4290964" y="6391261"/>
            <a:ext cx="4060627" cy="365125"/>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3" name="Textfeld 2">
            <a:extLst>
              <a:ext uri="{FF2B5EF4-FFF2-40B4-BE49-F238E27FC236}">
                <a16:creationId xmlns:a16="http://schemas.microsoft.com/office/drawing/2014/main" id="{DFE1D48A-CC27-F33D-24A5-E09A1CB405BB}"/>
              </a:ext>
            </a:extLst>
          </p:cNvPr>
          <p:cNvSpPr txBox="1"/>
          <p:nvPr/>
        </p:nvSpPr>
        <p:spPr>
          <a:xfrm rot="10800000" flipV="1">
            <a:off x="216508" y="2852936"/>
            <a:ext cx="3860698" cy="2862322"/>
          </a:xfrm>
          <a:prstGeom prst="rect">
            <a:avLst/>
          </a:prstGeom>
          <a:noFill/>
        </p:spPr>
        <p:txBody>
          <a:bodyPr wrap="square" rtlCol="0">
            <a:spAutoFit/>
          </a:bodyPr>
          <a:lstStyle/>
          <a:p>
            <a:pPr algn="just"/>
            <a:r>
              <a:rPr lang="de-DE" dirty="0">
                <a:latin typeface="Arial" panose="020B0604020202020204" pitchFamily="34" charset="0"/>
                <a:ea typeface="Times New Roman" panose="02020603050405020304" pitchFamily="18" charset="0"/>
              </a:rPr>
              <a:t>V</a:t>
            </a:r>
            <a:r>
              <a:rPr lang="de-DE" sz="1800" dirty="0">
                <a:effectLst/>
                <a:latin typeface="Arial" panose="020B0604020202020204" pitchFamily="34" charset="0"/>
                <a:ea typeface="Times New Roman" panose="02020603050405020304" pitchFamily="18" charset="0"/>
              </a:rPr>
              <a:t>or allem die Täubinnen zeigten einen sehr gutem Typ und das passende Wesen. Züchterisch ist weiterhin eine gleichmäßige Schildfarbe im Auge zu behalten. Durch die ausgleichende Qualität der Täubinnen konnte die Punktzahl erreicht werden und es erfolgte direkt die Anerkennung aus dem Sichtungsverfahren.</a:t>
            </a:r>
            <a:endParaRPr lang="de-DE" sz="1800" dirty="0">
              <a:effectLst/>
              <a:latin typeface="Times New Roman" panose="02020603050405020304" pitchFamily="18" charset="0"/>
              <a:ea typeface="Times New Roman" panose="02020603050405020304" pitchFamily="18" charset="0"/>
            </a:endParaRPr>
          </a:p>
        </p:txBody>
      </p:sp>
      <p:sp>
        <p:nvSpPr>
          <p:cNvPr id="10" name="Textfeld 9">
            <a:extLst>
              <a:ext uri="{FF2B5EF4-FFF2-40B4-BE49-F238E27FC236}">
                <a16:creationId xmlns:a16="http://schemas.microsoft.com/office/drawing/2014/main" id="{7FFE11AF-BBBF-A570-D760-2CE476333940}"/>
              </a:ext>
            </a:extLst>
          </p:cNvPr>
          <p:cNvSpPr txBox="1"/>
          <p:nvPr/>
        </p:nvSpPr>
        <p:spPr>
          <a:xfrm>
            <a:off x="216508" y="2060848"/>
            <a:ext cx="3707420" cy="708912"/>
          </a:xfrm>
          <a:prstGeom prst="rect">
            <a:avLst/>
          </a:prstGeom>
          <a:noFill/>
        </p:spPr>
        <p:txBody>
          <a:bodyPr wrap="square" rtlCol="0">
            <a:spAutoFit/>
          </a:bodyPr>
          <a:lstStyle/>
          <a:p>
            <a:pPr>
              <a:lnSpc>
                <a:spcPct val="115000"/>
              </a:lnSpc>
              <a:spcAft>
                <a:spcPts val="1000"/>
              </a:spcAft>
            </a:pPr>
            <a:r>
              <a:rPr lang="de-DE" sz="18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Voorburger Schildkröpfer,</a:t>
            </a:r>
            <a:r>
              <a:rPr lang="de-DE" sz="18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Andalusierfarbig</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0841DAE6-5476-8950-1BD6-E2AC8D3EB497}"/>
              </a:ext>
            </a:extLst>
          </p:cNvPr>
          <p:cNvPicPr>
            <a:picLocks noChangeAspect="1"/>
          </p:cNvPicPr>
          <p:nvPr/>
        </p:nvPicPr>
        <p:blipFill>
          <a:blip r:embed="rId3"/>
          <a:stretch>
            <a:fillRect/>
          </a:stretch>
        </p:blipFill>
        <p:spPr>
          <a:xfrm>
            <a:off x="7020272" y="6188687"/>
            <a:ext cx="1006549" cy="268111"/>
          </a:xfrm>
          <a:prstGeom prst="rect">
            <a:avLst/>
          </a:prstGeom>
        </p:spPr>
      </p:pic>
    </p:spTree>
    <p:extLst>
      <p:ext uri="{BB962C8B-B14F-4D97-AF65-F5344CB8AC3E}">
        <p14:creationId xmlns:p14="http://schemas.microsoft.com/office/powerpoint/2010/main" val="423096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pic>
        <p:nvPicPr>
          <p:cNvPr id="11" name="Inhaltsplatzhalter 10">
            <a:extLst>
              <a:ext uri="{FF2B5EF4-FFF2-40B4-BE49-F238E27FC236}">
                <a16:creationId xmlns:a16="http://schemas.microsoft.com/office/drawing/2014/main" id="{1EC31461-23C3-8DBE-32C3-34106B5D93D9}"/>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4572000" y="2132856"/>
            <a:ext cx="4085683" cy="35879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Fußzeilenplatzhalter 8"/>
          <p:cNvSpPr>
            <a:spLocks noGrp="1"/>
          </p:cNvSpPr>
          <p:nvPr>
            <p:ph type="ftr" sz="quarter" idx="11"/>
          </p:nvPr>
        </p:nvSpPr>
        <p:spPr>
          <a:xfrm>
            <a:off x="4191000" y="6422855"/>
            <a:ext cx="4466683" cy="365125"/>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3" name="Textfeld 2">
            <a:extLst>
              <a:ext uri="{FF2B5EF4-FFF2-40B4-BE49-F238E27FC236}">
                <a16:creationId xmlns:a16="http://schemas.microsoft.com/office/drawing/2014/main" id="{B609C6B5-5B28-5EF6-AAD6-7BF5C715C809}"/>
              </a:ext>
            </a:extLst>
          </p:cNvPr>
          <p:cNvSpPr txBox="1"/>
          <p:nvPr/>
        </p:nvSpPr>
        <p:spPr>
          <a:xfrm>
            <a:off x="323528" y="2011680"/>
            <a:ext cx="3816424" cy="1027461"/>
          </a:xfrm>
          <a:prstGeom prst="rect">
            <a:avLst/>
          </a:prstGeom>
          <a:noFill/>
        </p:spPr>
        <p:txBody>
          <a:bodyPr wrap="square" rtlCol="0">
            <a:spAutoFit/>
          </a:bodyPr>
          <a:lstStyle/>
          <a:p>
            <a:pPr>
              <a:lnSpc>
                <a:spcPct val="115000"/>
              </a:lnSpc>
              <a:spcAft>
                <a:spcPts val="1000"/>
              </a:spcAft>
            </a:pPr>
            <a:r>
              <a:rPr lang="de-DE"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Altenburger Trommeltauben,</a:t>
            </a:r>
            <a:r>
              <a:rPr lang="de-DE"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Khakifahl mit Binden und Braunfahl mit Binden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feld 7">
            <a:extLst>
              <a:ext uri="{FF2B5EF4-FFF2-40B4-BE49-F238E27FC236}">
                <a16:creationId xmlns:a16="http://schemas.microsoft.com/office/drawing/2014/main" id="{5C1AB531-9405-BCB0-AA61-0AFEB915A54C}"/>
              </a:ext>
            </a:extLst>
          </p:cNvPr>
          <p:cNvSpPr txBox="1"/>
          <p:nvPr/>
        </p:nvSpPr>
        <p:spPr>
          <a:xfrm rot="10800000" flipV="1">
            <a:off x="323528" y="3099053"/>
            <a:ext cx="4114800" cy="2862322"/>
          </a:xfrm>
          <a:prstGeom prst="rect">
            <a:avLst/>
          </a:prstGeom>
          <a:noFill/>
        </p:spPr>
        <p:txBody>
          <a:bodyPr wrap="square" rtlCol="0">
            <a:spAutoFit/>
          </a:bodyPr>
          <a:lstStyle/>
          <a:p>
            <a:r>
              <a:rPr lang="de-DE" sz="1800" dirty="0">
                <a:effectLst/>
                <a:latin typeface="Arial" panose="020B0604020202020204" pitchFamily="34" charset="0"/>
                <a:ea typeface="Times New Roman" panose="02020603050405020304" pitchFamily="18" charset="0"/>
              </a:rPr>
              <a:t>Sie zeigten kräftige Figuren mit schöner Brustfülle, ebenso eine hohe Stirn und eine gute Kehlung. Kleine Wünsche bestanden im Nackenabgang und vereinzelt in der </a:t>
            </a:r>
            <a:r>
              <a:rPr lang="de-DE" sz="1800" dirty="0" err="1">
                <a:effectLst/>
                <a:latin typeface="Arial" panose="020B0604020202020204" pitchFamily="34" charset="0"/>
                <a:ea typeface="Times New Roman" panose="02020603050405020304" pitchFamily="18" charset="0"/>
              </a:rPr>
              <a:t>Bindenführung</a:t>
            </a:r>
            <a:r>
              <a:rPr lang="de-DE" sz="1800" dirty="0">
                <a:effectLst/>
                <a:latin typeface="Arial" panose="020B0604020202020204" pitchFamily="34" charset="0"/>
                <a:ea typeface="Times New Roman" panose="02020603050405020304" pitchFamily="18" charset="0"/>
              </a:rPr>
              <a:t> und sowie der </a:t>
            </a:r>
            <a:r>
              <a:rPr lang="de-DE" sz="1800" dirty="0" err="1">
                <a:effectLst/>
                <a:latin typeface="Arial" panose="020B0604020202020204" pitchFamily="34" charset="0"/>
                <a:ea typeface="Times New Roman" panose="02020603050405020304" pitchFamily="18" charset="0"/>
              </a:rPr>
              <a:t>Schwingenfarbe</a:t>
            </a:r>
            <a:r>
              <a:rPr lang="de-DE" sz="1800" dirty="0">
                <a:effectLst/>
                <a:latin typeface="Arial" panose="020B0604020202020204" pitchFamily="34" charset="0"/>
                <a:ea typeface="Times New Roman" panose="02020603050405020304" pitchFamily="18" charset="0"/>
              </a:rPr>
              <a:t>. Zusätzlich wird die intensivfarbige Variante </a:t>
            </a:r>
            <a:r>
              <a:rPr lang="de-DE" sz="1800" b="1" dirty="0">
                <a:effectLst/>
                <a:latin typeface="Arial" panose="020B0604020202020204" pitchFamily="34" charset="0"/>
                <a:ea typeface="Times New Roman" panose="02020603050405020304" pitchFamily="18" charset="0"/>
              </a:rPr>
              <a:t>Braunfahl mit Binden</a:t>
            </a:r>
            <a:r>
              <a:rPr lang="de-DE" sz="1800" dirty="0">
                <a:effectLst/>
                <a:latin typeface="Arial" panose="020B0604020202020204" pitchFamily="34" charset="0"/>
                <a:ea typeface="Times New Roman" panose="02020603050405020304" pitchFamily="18" charset="0"/>
              </a:rPr>
              <a:t> mit in den Standard aufgenommen.</a:t>
            </a:r>
            <a:endParaRPr lang="de-DE" sz="1800" dirty="0">
              <a:effectLst/>
              <a:latin typeface="Times New Roman" panose="02020603050405020304" pitchFamily="18" charset="0"/>
              <a:ea typeface="Times New Roman" panose="02020603050405020304" pitchFamily="18" charset="0"/>
            </a:endParaRPr>
          </a:p>
        </p:txBody>
      </p:sp>
      <p:pic>
        <p:nvPicPr>
          <p:cNvPr id="2" name="Grafik 1">
            <a:extLst>
              <a:ext uri="{FF2B5EF4-FFF2-40B4-BE49-F238E27FC236}">
                <a16:creationId xmlns:a16="http://schemas.microsoft.com/office/drawing/2014/main" id="{E8E1FE75-2F3A-405E-2ABB-FA440CFC0F35}"/>
              </a:ext>
            </a:extLst>
          </p:cNvPr>
          <p:cNvPicPr>
            <a:picLocks noChangeAspect="1"/>
          </p:cNvPicPr>
          <p:nvPr/>
        </p:nvPicPr>
        <p:blipFill>
          <a:blip r:embed="rId3"/>
          <a:stretch>
            <a:fillRect/>
          </a:stretch>
        </p:blipFill>
        <p:spPr>
          <a:xfrm>
            <a:off x="7308304" y="6232922"/>
            <a:ext cx="1006549" cy="268111"/>
          </a:xfrm>
          <a:prstGeom prst="rect">
            <a:avLst/>
          </a:prstGeom>
        </p:spPr>
      </p:pic>
    </p:spTree>
    <p:extLst>
      <p:ext uri="{BB962C8B-B14F-4D97-AF65-F5344CB8AC3E}">
        <p14:creationId xmlns:p14="http://schemas.microsoft.com/office/powerpoint/2010/main" val="2210380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pic>
        <p:nvPicPr>
          <p:cNvPr id="5" name="Inhaltsplatzhalter 4">
            <a:extLst>
              <a:ext uri="{FF2B5EF4-FFF2-40B4-BE49-F238E27FC236}">
                <a16:creationId xmlns:a16="http://schemas.microsoft.com/office/drawing/2014/main" id="{DC065FCC-9BB5-A25F-56DB-7E725366D53E}"/>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4799819" y="2059656"/>
            <a:ext cx="3657600" cy="38397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Fußzeilenplatzhalter 8"/>
          <p:cNvSpPr>
            <a:spLocks noGrp="1"/>
          </p:cNvSpPr>
          <p:nvPr>
            <p:ph type="ftr" sz="quarter" idx="11"/>
          </p:nvPr>
        </p:nvSpPr>
        <p:spPr>
          <a:xfrm>
            <a:off x="4485902" y="6361390"/>
            <a:ext cx="4060627" cy="365125"/>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3" name="Textfeld 2">
            <a:extLst>
              <a:ext uri="{FF2B5EF4-FFF2-40B4-BE49-F238E27FC236}">
                <a16:creationId xmlns:a16="http://schemas.microsoft.com/office/drawing/2014/main" id="{B609C6B5-5B28-5EF6-AAD6-7BF5C715C809}"/>
              </a:ext>
            </a:extLst>
          </p:cNvPr>
          <p:cNvSpPr txBox="1"/>
          <p:nvPr/>
        </p:nvSpPr>
        <p:spPr>
          <a:xfrm>
            <a:off x="221804" y="1904493"/>
            <a:ext cx="4248472" cy="1346010"/>
          </a:xfrm>
          <a:prstGeom prst="rect">
            <a:avLst/>
          </a:prstGeom>
          <a:noFill/>
        </p:spPr>
        <p:txBody>
          <a:bodyPr wrap="square" rtlCol="0">
            <a:spAutoFit/>
          </a:bodyPr>
          <a:lstStyle/>
          <a:p>
            <a:pPr>
              <a:lnSpc>
                <a:spcPct val="115000"/>
              </a:lnSpc>
              <a:spcAft>
                <a:spcPts val="1000"/>
              </a:spcAft>
            </a:pPr>
            <a:r>
              <a:rPr lang="de-DE"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Altorientalische </a:t>
            </a:r>
            <a:r>
              <a:rPr lang="de-DE" sz="1800" b="1"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Mövchen</a:t>
            </a:r>
            <a:r>
              <a:rPr lang="de-DE"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t>
            </a:r>
            <a:r>
              <a:rPr lang="de-DE"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de-DE" sz="18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Blondinetten</a:t>
            </a:r>
            <a:r>
              <a:rPr lang="de-DE"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in Rot-geschuppt, Gelb-geschuppt, Braun-gesäumt und Lavendel-gesäumt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feld 7">
            <a:extLst>
              <a:ext uri="{FF2B5EF4-FFF2-40B4-BE49-F238E27FC236}">
                <a16:creationId xmlns:a16="http://schemas.microsoft.com/office/drawing/2014/main" id="{5C1AB531-9405-BCB0-AA61-0AFEB915A54C}"/>
              </a:ext>
            </a:extLst>
          </p:cNvPr>
          <p:cNvSpPr txBox="1"/>
          <p:nvPr/>
        </p:nvSpPr>
        <p:spPr>
          <a:xfrm rot="10800000" flipV="1">
            <a:off x="215355" y="3471836"/>
            <a:ext cx="4248472" cy="2308324"/>
          </a:xfrm>
          <a:prstGeom prst="rect">
            <a:avLst/>
          </a:prstGeom>
          <a:noFill/>
        </p:spPr>
        <p:txBody>
          <a:bodyPr wrap="square" rtlCol="0">
            <a:spAutoFit/>
          </a:bodyPr>
          <a:lstStyle/>
          <a:p>
            <a:pPr algn="just"/>
            <a:r>
              <a:rPr lang="de-DE" sz="1800" dirty="0">
                <a:effectLst/>
                <a:latin typeface="Arial" panose="020B0604020202020204" pitchFamily="34" charset="0"/>
                <a:ea typeface="Times New Roman" panose="02020603050405020304" pitchFamily="18" charset="0"/>
              </a:rPr>
              <a:t>Die Gelb-geschuppten hinterließen ein sehr positives Bild und überzeugen in Körperhaltung sowie Farbe und Zeichnung. Die </a:t>
            </a:r>
            <a:r>
              <a:rPr lang="de-DE" sz="1800" dirty="0" err="1">
                <a:effectLst/>
                <a:latin typeface="Arial" panose="020B0604020202020204" pitchFamily="34" charset="0"/>
                <a:ea typeface="Times New Roman" panose="02020603050405020304" pitchFamily="18" charset="0"/>
              </a:rPr>
              <a:t>Blondinetten</a:t>
            </a:r>
            <a:r>
              <a:rPr lang="de-DE" sz="1800" dirty="0">
                <a:effectLst/>
                <a:latin typeface="Arial" panose="020B0604020202020204" pitchFamily="34" charset="0"/>
                <a:ea typeface="Times New Roman" panose="02020603050405020304" pitchFamily="18" charset="0"/>
              </a:rPr>
              <a:t> Rot-geschuppt werden als intensivfarbige Variante der in Leipzig anerkannten </a:t>
            </a:r>
            <a:r>
              <a:rPr lang="de-DE" sz="1800" dirty="0" err="1">
                <a:effectLst/>
                <a:latin typeface="Arial" panose="020B0604020202020204" pitchFamily="34" charset="0"/>
                <a:ea typeface="Times New Roman" panose="02020603050405020304" pitchFamily="18" charset="0"/>
              </a:rPr>
              <a:t>Blondinetten</a:t>
            </a:r>
            <a:r>
              <a:rPr lang="de-DE" sz="1800" dirty="0">
                <a:effectLst/>
                <a:latin typeface="Arial" panose="020B0604020202020204" pitchFamily="34" charset="0"/>
                <a:ea typeface="Times New Roman" panose="02020603050405020304" pitchFamily="18" charset="0"/>
              </a:rPr>
              <a:t> Gelb-geschuppt mit aufgenommen.</a:t>
            </a:r>
            <a:endParaRPr lang="de-DE" sz="1800" dirty="0">
              <a:effectLst/>
              <a:latin typeface="Times New Roman" panose="02020603050405020304" pitchFamily="18" charset="0"/>
              <a:ea typeface="Times New Roman" panose="02020603050405020304" pitchFamily="18" charset="0"/>
            </a:endParaRPr>
          </a:p>
        </p:txBody>
      </p:sp>
      <p:pic>
        <p:nvPicPr>
          <p:cNvPr id="2" name="Grafik 1">
            <a:extLst>
              <a:ext uri="{FF2B5EF4-FFF2-40B4-BE49-F238E27FC236}">
                <a16:creationId xmlns:a16="http://schemas.microsoft.com/office/drawing/2014/main" id="{25736920-119D-1D1A-4DF3-C921865CCD99}"/>
              </a:ext>
            </a:extLst>
          </p:cNvPr>
          <p:cNvPicPr>
            <a:picLocks noChangeAspect="1"/>
          </p:cNvPicPr>
          <p:nvPr/>
        </p:nvPicPr>
        <p:blipFill>
          <a:blip r:embed="rId3"/>
          <a:stretch>
            <a:fillRect/>
          </a:stretch>
        </p:blipFill>
        <p:spPr>
          <a:xfrm>
            <a:off x="7164288" y="6166133"/>
            <a:ext cx="1006549" cy="268111"/>
          </a:xfrm>
          <a:prstGeom prst="rect">
            <a:avLst/>
          </a:prstGeom>
        </p:spPr>
      </p:pic>
    </p:spTree>
    <p:extLst>
      <p:ext uri="{BB962C8B-B14F-4D97-AF65-F5344CB8AC3E}">
        <p14:creationId xmlns:p14="http://schemas.microsoft.com/office/powerpoint/2010/main" val="39973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sp>
        <p:nvSpPr>
          <p:cNvPr id="9" name="Fußzeilenplatzhalter 8"/>
          <p:cNvSpPr>
            <a:spLocks noGrp="1"/>
          </p:cNvSpPr>
          <p:nvPr>
            <p:ph type="ftr" sz="quarter" idx="11"/>
          </p:nvPr>
        </p:nvSpPr>
        <p:spPr>
          <a:xfrm>
            <a:off x="4485902" y="6380440"/>
            <a:ext cx="4060627" cy="365125"/>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8" name="Textfeld 7">
            <a:extLst>
              <a:ext uri="{FF2B5EF4-FFF2-40B4-BE49-F238E27FC236}">
                <a16:creationId xmlns:a16="http://schemas.microsoft.com/office/drawing/2014/main" id="{5C1AB531-9405-BCB0-AA61-0AFEB915A54C}"/>
              </a:ext>
            </a:extLst>
          </p:cNvPr>
          <p:cNvSpPr txBox="1"/>
          <p:nvPr/>
        </p:nvSpPr>
        <p:spPr>
          <a:xfrm rot="10800000" flipV="1">
            <a:off x="221804" y="2206018"/>
            <a:ext cx="4248472" cy="3970318"/>
          </a:xfrm>
          <a:prstGeom prst="rect">
            <a:avLst/>
          </a:prstGeom>
          <a:noFill/>
        </p:spPr>
        <p:txBody>
          <a:bodyPr wrap="square" rtlCol="0">
            <a:spAutoFit/>
          </a:bodyPr>
          <a:lstStyle/>
          <a:p>
            <a:pPr algn="just"/>
            <a:r>
              <a:rPr lang="de-DE" sz="1800" dirty="0">
                <a:effectLst/>
                <a:latin typeface="Arial" panose="020B0604020202020204" pitchFamily="34" charset="0"/>
                <a:ea typeface="Times New Roman" panose="02020603050405020304" pitchFamily="18" charset="0"/>
              </a:rPr>
              <a:t>Die Braun-gesäumten stellten die hochwertigste Kollektion dar. Sie wiesen figürlich schöne Vertreter auf, mit konkurrenzfähigen Rasseattributen. Die Lavendel-gesäumten waren gleichfalls im Typ ansprechend. Über deren Besonderheit, dass das gewünschte Farbbild basierend auf roter Grundfarbe mischerbig für schwarze Grundfarbe nur bei den Täubern erreicht werden kann, wurde diskutiert. </a:t>
            </a:r>
            <a:r>
              <a:rPr lang="de-DE" dirty="0">
                <a:latin typeface="Arial" panose="020B0604020202020204" pitchFamily="34" charset="0"/>
                <a:ea typeface="Times New Roman" panose="02020603050405020304" pitchFamily="18" charset="0"/>
              </a:rPr>
              <a:t>D</a:t>
            </a:r>
            <a:r>
              <a:rPr lang="de-DE" sz="1800" dirty="0">
                <a:effectLst/>
                <a:latin typeface="Arial" panose="020B0604020202020204" pitchFamily="34" charset="0"/>
                <a:ea typeface="Times New Roman" panose="02020603050405020304" pitchFamily="18" charset="0"/>
              </a:rPr>
              <a:t>er Farbenschlag ist mit gleicher Ausprägung bereits bei den Orientalischen </a:t>
            </a:r>
            <a:r>
              <a:rPr lang="de-DE" sz="1800" dirty="0" err="1">
                <a:effectLst/>
                <a:latin typeface="Arial" panose="020B0604020202020204" pitchFamily="34" charset="0"/>
                <a:ea typeface="Times New Roman" panose="02020603050405020304" pitchFamily="18" charset="0"/>
              </a:rPr>
              <a:t>Mövchen</a:t>
            </a:r>
            <a:r>
              <a:rPr lang="de-DE" sz="1800" dirty="0">
                <a:effectLst/>
                <a:latin typeface="Arial" panose="020B0604020202020204" pitchFamily="34" charset="0"/>
                <a:ea typeface="Times New Roman" panose="02020603050405020304" pitchFamily="18" charset="0"/>
              </a:rPr>
              <a:t> anerkannt. </a:t>
            </a:r>
            <a:endParaRPr lang="de-DE" sz="1800" dirty="0">
              <a:effectLst/>
              <a:latin typeface="Times New Roman" panose="02020603050405020304" pitchFamily="18" charset="0"/>
              <a:ea typeface="Times New Roman" panose="02020603050405020304" pitchFamily="18" charset="0"/>
            </a:endParaRPr>
          </a:p>
        </p:txBody>
      </p:sp>
      <p:pic>
        <p:nvPicPr>
          <p:cNvPr id="10" name="Grafik 9">
            <a:extLst>
              <a:ext uri="{FF2B5EF4-FFF2-40B4-BE49-F238E27FC236}">
                <a16:creationId xmlns:a16="http://schemas.microsoft.com/office/drawing/2014/main" id="{5EFEF583-6C16-B005-1228-F9B48266F90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8835" y="2034979"/>
            <a:ext cx="2388825" cy="23212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nhaltsplatzhalter 4">
            <a:extLst>
              <a:ext uri="{FF2B5EF4-FFF2-40B4-BE49-F238E27FC236}">
                <a16:creationId xmlns:a16="http://schemas.microsoft.com/office/drawing/2014/main" id="{AEDA0176-56B4-161B-C8C3-232900F954B5}"/>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6492552" y="3588836"/>
            <a:ext cx="2388825" cy="23697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Grafik 1">
            <a:extLst>
              <a:ext uri="{FF2B5EF4-FFF2-40B4-BE49-F238E27FC236}">
                <a16:creationId xmlns:a16="http://schemas.microsoft.com/office/drawing/2014/main" id="{0533074F-FAA9-82B3-5D0F-29100275A29B}"/>
              </a:ext>
            </a:extLst>
          </p:cNvPr>
          <p:cNvPicPr>
            <a:picLocks noChangeAspect="1"/>
          </p:cNvPicPr>
          <p:nvPr/>
        </p:nvPicPr>
        <p:blipFill>
          <a:blip r:embed="rId4"/>
          <a:stretch>
            <a:fillRect/>
          </a:stretch>
        </p:blipFill>
        <p:spPr>
          <a:xfrm>
            <a:off x="7183689" y="6168803"/>
            <a:ext cx="1006549" cy="268111"/>
          </a:xfrm>
          <a:prstGeom prst="rect">
            <a:avLst/>
          </a:prstGeom>
        </p:spPr>
      </p:pic>
    </p:spTree>
    <p:extLst>
      <p:ext uri="{BB962C8B-B14F-4D97-AF65-F5344CB8AC3E}">
        <p14:creationId xmlns:p14="http://schemas.microsoft.com/office/powerpoint/2010/main" val="3779464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sp>
        <p:nvSpPr>
          <p:cNvPr id="9" name="Fußzeilenplatzhalter 8"/>
          <p:cNvSpPr>
            <a:spLocks noGrp="1"/>
          </p:cNvSpPr>
          <p:nvPr>
            <p:ph type="ftr" sz="quarter" idx="11"/>
          </p:nvPr>
        </p:nvSpPr>
        <p:spPr>
          <a:xfrm>
            <a:off x="4554798" y="6391261"/>
            <a:ext cx="4060627" cy="365125"/>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3" name="Textfeld 2">
            <a:extLst>
              <a:ext uri="{FF2B5EF4-FFF2-40B4-BE49-F238E27FC236}">
                <a16:creationId xmlns:a16="http://schemas.microsoft.com/office/drawing/2014/main" id="{B609C6B5-5B28-5EF6-AAD6-7BF5C715C809}"/>
              </a:ext>
            </a:extLst>
          </p:cNvPr>
          <p:cNvSpPr txBox="1"/>
          <p:nvPr/>
        </p:nvSpPr>
        <p:spPr>
          <a:xfrm>
            <a:off x="323528" y="1916832"/>
            <a:ext cx="4248472" cy="1346010"/>
          </a:xfrm>
          <a:prstGeom prst="rect">
            <a:avLst/>
          </a:prstGeom>
          <a:noFill/>
        </p:spPr>
        <p:txBody>
          <a:bodyPr wrap="square" rtlCol="0">
            <a:spAutoFit/>
          </a:bodyPr>
          <a:lstStyle/>
          <a:p>
            <a:pPr>
              <a:lnSpc>
                <a:spcPct val="115000"/>
              </a:lnSpc>
              <a:spcAft>
                <a:spcPts val="1000"/>
              </a:spcAft>
            </a:pPr>
            <a:r>
              <a:rPr lang="de-DE"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Wiener Tümmler,</a:t>
            </a:r>
            <a:r>
              <a:rPr lang="de-DE"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de-DE" sz="18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Gelbfahl</a:t>
            </a:r>
            <a:r>
              <a:rPr lang="de-DE"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mit Binden, Gelbfahl-gehämmert, Blau-gehämmert, </a:t>
            </a:r>
            <a:r>
              <a:rPr lang="de-DE" sz="18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Blaufahl</a:t>
            </a:r>
            <a:r>
              <a:rPr lang="de-DE"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mit Binden und Blaufahl-gehämmert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4AC1ED8F-5B9A-1E45-1E0E-5D807AD830DA}"/>
              </a:ext>
            </a:extLst>
          </p:cNvPr>
          <p:cNvSpPr txBox="1"/>
          <p:nvPr/>
        </p:nvSpPr>
        <p:spPr>
          <a:xfrm rot="10800000" flipV="1">
            <a:off x="323528" y="3494604"/>
            <a:ext cx="4248472" cy="2308324"/>
          </a:xfrm>
          <a:prstGeom prst="rect">
            <a:avLst/>
          </a:prstGeom>
          <a:noFill/>
        </p:spPr>
        <p:txBody>
          <a:bodyPr wrap="square" rtlCol="0">
            <a:spAutoFit/>
          </a:bodyPr>
          <a:lstStyle/>
          <a:p>
            <a:pPr algn="just"/>
            <a:r>
              <a:rPr lang="de-DE" sz="1800" dirty="0">
                <a:effectLst/>
                <a:latin typeface="Arial" panose="020B0604020202020204" pitchFamily="34" charset="0"/>
                <a:ea typeface="Times New Roman" panose="02020603050405020304" pitchFamily="18" charset="0"/>
              </a:rPr>
              <a:t>Die Gelbfahlen waren als Kollektion ansprechend. Wünsche bestanden noch in trockenerem Kopfausdruck, aufgerichteter Haltung und gleichmäßigerer Kopffarbe. Die gelbfahl-gehämmerte Kollektion stellte sich im Vergleich als schwächste </a:t>
            </a:r>
            <a:r>
              <a:rPr lang="de-DE" sz="1800">
                <a:effectLst/>
                <a:latin typeface="Arial" panose="020B0604020202020204" pitchFamily="34" charset="0"/>
                <a:ea typeface="Times New Roman" panose="02020603050405020304" pitchFamily="18" charset="0"/>
              </a:rPr>
              <a:t>Gruppe, </a:t>
            </a:r>
            <a:r>
              <a:rPr lang="de-DE">
                <a:latin typeface="Arial" panose="020B0604020202020204" pitchFamily="34" charset="0"/>
                <a:ea typeface="Times New Roman" panose="02020603050405020304" pitchFamily="18" charset="0"/>
              </a:rPr>
              <a:t>mit </a:t>
            </a:r>
            <a:r>
              <a:rPr lang="de-DE" dirty="0">
                <a:latin typeface="Arial" panose="020B0604020202020204" pitchFamily="34" charset="0"/>
                <a:ea typeface="Times New Roman" panose="02020603050405020304" pitchFamily="18" charset="0"/>
              </a:rPr>
              <a:t>vermehrten </a:t>
            </a:r>
            <a:r>
              <a:rPr lang="de-DE" sz="1800" dirty="0">
                <a:effectLst/>
                <a:latin typeface="Arial" panose="020B0604020202020204" pitchFamily="34" charset="0"/>
                <a:ea typeface="Times New Roman" panose="02020603050405020304" pitchFamily="18" charset="0"/>
              </a:rPr>
              <a:t>Wünschen, dar. </a:t>
            </a:r>
            <a:endParaRPr lang="de-DE" sz="1800" dirty="0">
              <a:effectLst/>
              <a:latin typeface="Times New Roman" panose="02020603050405020304" pitchFamily="18" charset="0"/>
              <a:ea typeface="Times New Roman" panose="02020603050405020304" pitchFamily="18" charset="0"/>
            </a:endParaRPr>
          </a:p>
        </p:txBody>
      </p:sp>
      <p:pic>
        <p:nvPicPr>
          <p:cNvPr id="12" name="Grafik 11">
            <a:extLst>
              <a:ext uri="{FF2B5EF4-FFF2-40B4-BE49-F238E27FC236}">
                <a16:creationId xmlns:a16="http://schemas.microsoft.com/office/drawing/2014/main" id="{11207471-DD7A-555E-EE43-DD7CF4D93D6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60831" y="3429000"/>
            <a:ext cx="2194269" cy="25349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nhaltsplatzhalter 6">
            <a:extLst>
              <a:ext uri="{FF2B5EF4-FFF2-40B4-BE49-F238E27FC236}">
                <a16:creationId xmlns:a16="http://schemas.microsoft.com/office/drawing/2014/main" id="{619508D1-2D3D-98D5-3020-7156C2B7E0CD}"/>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4932040" y="2016415"/>
            <a:ext cx="2230016" cy="25349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Grafik 1">
            <a:extLst>
              <a:ext uri="{FF2B5EF4-FFF2-40B4-BE49-F238E27FC236}">
                <a16:creationId xmlns:a16="http://schemas.microsoft.com/office/drawing/2014/main" id="{53E7CA7D-5B6C-FE59-35F6-B4F1BFBBF1AA}"/>
              </a:ext>
            </a:extLst>
          </p:cNvPr>
          <p:cNvPicPr>
            <a:picLocks noChangeAspect="1"/>
          </p:cNvPicPr>
          <p:nvPr/>
        </p:nvPicPr>
        <p:blipFill>
          <a:blip r:embed="rId4"/>
          <a:stretch>
            <a:fillRect/>
          </a:stretch>
        </p:blipFill>
        <p:spPr>
          <a:xfrm>
            <a:off x="7254690" y="6187446"/>
            <a:ext cx="1006549" cy="268111"/>
          </a:xfrm>
          <a:prstGeom prst="rect">
            <a:avLst/>
          </a:prstGeom>
        </p:spPr>
      </p:pic>
    </p:spTree>
    <p:extLst>
      <p:ext uri="{BB962C8B-B14F-4D97-AF65-F5344CB8AC3E}">
        <p14:creationId xmlns:p14="http://schemas.microsoft.com/office/powerpoint/2010/main" val="2927505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5722783-55A9-AA17-FC6C-719462753DE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38478" y="3055559"/>
            <a:ext cx="2232248" cy="28877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00" name="Rectangle 4"/>
          <p:cNvSpPr>
            <a:spLocks noGrp="1" noChangeArrowheads="1"/>
          </p:cNvSpPr>
          <p:nvPr>
            <p:ph type="title"/>
          </p:nvPr>
        </p:nvSpPr>
        <p:spPr>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pic>
        <p:nvPicPr>
          <p:cNvPr id="7" name="Inhaltsplatzhalter 6">
            <a:extLst>
              <a:ext uri="{FF2B5EF4-FFF2-40B4-BE49-F238E27FC236}">
                <a16:creationId xmlns:a16="http://schemas.microsoft.com/office/drawing/2014/main" id="{97A9021E-E51A-168A-76D0-C277CC11BFCB}"/>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4557874" y="2063471"/>
            <a:ext cx="2300876" cy="27310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Fußzeilenplatzhalter 8"/>
          <p:cNvSpPr>
            <a:spLocks noGrp="1"/>
          </p:cNvSpPr>
          <p:nvPr>
            <p:ph type="ftr" sz="quarter" idx="11"/>
          </p:nvPr>
        </p:nvSpPr>
        <p:spPr>
          <a:xfrm>
            <a:off x="4538377" y="6391261"/>
            <a:ext cx="4060627" cy="365125"/>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 name="Textfeld 3">
            <a:extLst>
              <a:ext uri="{FF2B5EF4-FFF2-40B4-BE49-F238E27FC236}">
                <a16:creationId xmlns:a16="http://schemas.microsoft.com/office/drawing/2014/main" id="{4AC1ED8F-5B9A-1E45-1E0E-5D807AD830DA}"/>
              </a:ext>
            </a:extLst>
          </p:cNvPr>
          <p:cNvSpPr txBox="1"/>
          <p:nvPr/>
        </p:nvSpPr>
        <p:spPr>
          <a:xfrm rot="10800000" flipV="1">
            <a:off x="221802" y="2079545"/>
            <a:ext cx="4176464" cy="3970318"/>
          </a:xfrm>
          <a:prstGeom prst="rect">
            <a:avLst/>
          </a:prstGeom>
          <a:noFill/>
        </p:spPr>
        <p:txBody>
          <a:bodyPr wrap="square" rtlCol="0">
            <a:spAutoFit/>
          </a:bodyPr>
          <a:lstStyle/>
          <a:p>
            <a:pPr algn="just"/>
            <a:r>
              <a:rPr lang="de-DE" sz="1800" dirty="0">
                <a:effectLst/>
                <a:latin typeface="Arial" panose="020B0604020202020204" pitchFamily="34" charset="0"/>
                <a:ea typeface="Times New Roman" panose="02020603050405020304" pitchFamily="18" charset="0"/>
              </a:rPr>
              <a:t>Die überzeugendste Kollektion waren die Blau-gehämmerten, die mit den anerkannten Blauen mit schwarzen Binden problemlos mithalten hätten können. </a:t>
            </a:r>
            <a:r>
              <a:rPr lang="de-DE" dirty="0">
                <a:latin typeface="Arial" panose="020B0604020202020204" pitchFamily="34" charset="0"/>
                <a:ea typeface="Times New Roman" panose="02020603050405020304" pitchFamily="18" charset="0"/>
              </a:rPr>
              <a:t>I</a:t>
            </a:r>
            <a:r>
              <a:rPr lang="de-DE" sz="1800" dirty="0">
                <a:effectLst/>
                <a:latin typeface="Arial" panose="020B0604020202020204" pitchFamily="34" charset="0"/>
                <a:ea typeface="Times New Roman" panose="02020603050405020304" pitchFamily="18" charset="0"/>
              </a:rPr>
              <a:t>hnen ist eine gleichmäßige </a:t>
            </a:r>
            <a:r>
              <a:rPr lang="de-DE" sz="1800" dirty="0" err="1">
                <a:effectLst/>
                <a:latin typeface="Arial" panose="020B0604020202020204" pitchFamily="34" charset="0"/>
                <a:ea typeface="Times New Roman" panose="02020603050405020304" pitchFamily="18" charset="0"/>
              </a:rPr>
              <a:t>Hämmerung</a:t>
            </a:r>
            <a:r>
              <a:rPr lang="de-DE" sz="1800" dirty="0">
                <a:effectLst/>
                <a:latin typeface="Arial" panose="020B0604020202020204" pitchFamily="34" charset="0"/>
                <a:ea typeface="Times New Roman" panose="02020603050405020304" pitchFamily="18" charset="0"/>
              </a:rPr>
              <a:t> zu wünschen,  bedingt d</a:t>
            </a:r>
            <a:r>
              <a:rPr lang="de-DE" sz="1800" dirty="0">
                <a:effectLst/>
                <a:latin typeface="Helvetica" panose="020B0604020202020204" pitchFamily="34" charset="0"/>
                <a:ea typeface="Times New Roman" panose="02020603050405020304" pitchFamily="18" charset="0"/>
                <a:cs typeface="Times New Roman" panose="02020603050405020304" pitchFamily="18" charset="0"/>
              </a:rPr>
              <a:t>urch den rassetypischen </a:t>
            </a:r>
            <a:r>
              <a:rPr lang="de-DE" sz="1800" dirty="0" err="1">
                <a:effectLst/>
                <a:latin typeface="Helvetica" panose="020B0604020202020204" pitchFamily="34" charset="0"/>
                <a:ea typeface="Times New Roman" panose="02020603050405020304" pitchFamily="18" charset="0"/>
                <a:cs typeface="Times New Roman" panose="02020603050405020304" pitchFamily="18" charset="0"/>
              </a:rPr>
              <a:t>Dirty</a:t>
            </a:r>
            <a:r>
              <a:rPr lang="de-DE" sz="1800" dirty="0">
                <a:effectLst/>
                <a:latin typeface="Helvetica" panose="020B0604020202020204" pitchFamily="34" charset="0"/>
                <a:ea typeface="Times New Roman" panose="02020603050405020304" pitchFamily="18" charset="0"/>
                <a:cs typeface="Times New Roman" panose="02020603050405020304" pitchFamily="18" charset="0"/>
              </a:rPr>
              <a:t>-Faktor kann das </a:t>
            </a:r>
            <a:r>
              <a:rPr lang="de-DE" sz="1800" dirty="0" err="1">
                <a:effectLst/>
                <a:latin typeface="Helvetica" panose="020B0604020202020204" pitchFamily="34" charset="0"/>
                <a:ea typeface="Times New Roman" panose="02020603050405020304" pitchFamily="18" charset="0"/>
                <a:cs typeface="Times New Roman" panose="02020603050405020304" pitchFamily="18" charset="0"/>
              </a:rPr>
              <a:t>Hämmerungsbild</a:t>
            </a:r>
            <a:r>
              <a:rPr lang="de-DE" sz="1800" dirty="0">
                <a:effectLst/>
                <a:latin typeface="Helvetica" panose="020B0604020202020204" pitchFamily="34" charset="0"/>
                <a:ea typeface="Times New Roman" panose="02020603050405020304" pitchFamily="18" charset="0"/>
                <a:cs typeface="Times New Roman" panose="02020603050405020304" pitchFamily="18" charset="0"/>
              </a:rPr>
              <a:t> jedoch vergleichsweise dunkel ausfallen.</a:t>
            </a:r>
            <a:r>
              <a:rPr lang="de-DE" sz="1800" dirty="0">
                <a:effectLst/>
                <a:latin typeface="Arial" panose="020B0604020202020204" pitchFamily="34" charset="0"/>
                <a:ea typeface="Times New Roman" panose="02020603050405020304" pitchFamily="18" charset="0"/>
              </a:rPr>
              <a:t> Die Blaufahlen mit Binden überzeugen als einheitliche Kollektion. Der mit dem vorgenannten verwandte Farbenschlag </a:t>
            </a:r>
            <a:r>
              <a:rPr lang="de-DE" sz="1800" b="1" dirty="0">
                <a:effectLst/>
                <a:latin typeface="Arial" panose="020B0604020202020204" pitchFamily="34" charset="0"/>
                <a:ea typeface="Times New Roman" panose="02020603050405020304" pitchFamily="18" charset="0"/>
              </a:rPr>
              <a:t>Blaufahl-gehämmert </a:t>
            </a:r>
            <a:r>
              <a:rPr lang="de-DE" sz="1800" dirty="0">
                <a:effectLst/>
                <a:latin typeface="Arial" panose="020B0604020202020204" pitchFamily="34" charset="0"/>
                <a:ea typeface="Times New Roman" panose="02020603050405020304" pitchFamily="18" charset="0"/>
              </a:rPr>
              <a:t>wird ebenso mit in den Standard aufgenommen.</a:t>
            </a:r>
            <a:endParaRPr lang="de-DE" sz="1800" dirty="0">
              <a:effectLst/>
              <a:latin typeface="Times New Roman" panose="02020603050405020304" pitchFamily="18" charset="0"/>
              <a:ea typeface="Times New Roman" panose="02020603050405020304" pitchFamily="18" charset="0"/>
            </a:endParaRPr>
          </a:p>
        </p:txBody>
      </p:sp>
      <p:pic>
        <p:nvPicPr>
          <p:cNvPr id="2" name="Grafik 1">
            <a:extLst>
              <a:ext uri="{FF2B5EF4-FFF2-40B4-BE49-F238E27FC236}">
                <a16:creationId xmlns:a16="http://schemas.microsoft.com/office/drawing/2014/main" id="{1F81C1A6-8C2E-A3F5-0DD0-00E96B608106}"/>
              </a:ext>
            </a:extLst>
          </p:cNvPr>
          <p:cNvPicPr>
            <a:picLocks noChangeAspect="1"/>
          </p:cNvPicPr>
          <p:nvPr/>
        </p:nvPicPr>
        <p:blipFill>
          <a:blip r:embed="rId4"/>
          <a:stretch>
            <a:fillRect/>
          </a:stretch>
        </p:blipFill>
        <p:spPr>
          <a:xfrm>
            <a:off x="7251327" y="6189811"/>
            <a:ext cx="1006549" cy="268111"/>
          </a:xfrm>
          <a:prstGeom prst="rect">
            <a:avLst/>
          </a:prstGeom>
        </p:spPr>
      </p:pic>
    </p:spTree>
    <p:extLst>
      <p:ext uri="{BB962C8B-B14F-4D97-AF65-F5344CB8AC3E}">
        <p14:creationId xmlns:p14="http://schemas.microsoft.com/office/powerpoint/2010/main" val="48283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pic>
        <p:nvPicPr>
          <p:cNvPr id="10" name="Inhaltsplatzhalter 9">
            <a:extLst>
              <a:ext uri="{FF2B5EF4-FFF2-40B4-BE49-F238E27FC236}">
                <a16:creationId xmlns:a16="http://schemas.microsoft.com/office/drawing/2014/main" id="{2C399BDA-AFEA-E7AD-F7AE-5C6B1C4F3180}"/>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5364088" y="4184097"/>
            <a:ext cx="2319076" cy="16359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Fußzeilenplatzhalter 8"/>
          <p:cNvSpPr>
            <a:spLocks noGrp="1"/>
          </p:cNvSpPr>
          <p:nvPr>
            <p:ph type="ftr" sz="quarter" idx="11"/>
          </p:nvPr>
        </p:nvSpPr>
        <p:spPr>
          <a:xfrm>
            <a:off x="4493312" y="6434587"/>
            <a:ext cx="4060627" cy="365125"/>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 name="Textfeld 3">
            <a:extLst>
              <a:ext uri="{FF2B5EF4-FFF2-40B4-BE49-F238E27FC236}">
                <a16:creationId xmlns:a16="http://schemas.microsoft.com/office/drawing/2014/main" id="{4C02E3A4-97AF-7375-253C-E06908F663B9}"/>
              </a:ext>
            </a:extLst>
          </p:cNvPr>
          <p:cNvSpPr txBox="1"/>
          <p:nvPr/>
        </p:nvSpPr>
        <p:spPr>
          <a:xfrm>
            <a:off x="155575" y="1916832"/>
            <a:ext cx="4272409" cy="1474250"/>
          </a:xfrm>
          <a:prstGeom prst="rect">
            <a:avLst/>
          </a:prstGeom>
          <a:noFill/>
        </p:spPr>
        <p:txBody>
          <a:bodyPr wrap="square" rtlCol="0">
            <a:spAutoFit/>
          </a:bodyPr>
          <a:lstStyle/>
          <a:p>
            <a:pPr>
              <a:lnSpc>
                <a:spcPct val="115000"/>
              </a:lnSpc>
              <a:spcAft>
                <a:spcPts val="1000"/>
              </a:spcAft>
            </a:pPr>
            <a:r>
              <a:rPr lang="de-DE" sz="18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Bakuer Tümmler,</a:t>
            </a:r>
            <a:r>
              <a:rPr lang="de-DE" sz="18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Schwarz-schwänzig glattköpfig, Rot-schwänzig glattköpfig, Gelb-schwänzig glattköpfig</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sz="18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feld 4">
            <a:extLst>
              <a:ext uri="{FF2B5EF4-FFF2-40B4-BE49-F238E27FC236}">
                <a16:creationId xmlns:a16="http://schemas.microsoft.com/office/drawing/2014/main" id="{F6841868-8514-CC14-88AE-ED73CD9663E0}"/>
              </a:ext>
            </a:extLst>
          </p:cNvPr>
          <p:cNvSpPr txBox="1"/>
          <p:nvPr/>
        </p:nvSpPr>
        <p:spPr>
          <a:xfrm rot="10800000" flipV="1">
            <a:off x="155576" y="2905689"/>
            <a:ext cx="4035423" cy="3416320"/>
          </a:xfrm>
          <a:prstGeom prst="rect">
            <a:avLst/>
          </a:prstGeom>
          <a:noFill/>
        </p:spPr>
        <p:txBody>
          <a:bodyPr wrap="square" rtlCol="0">
            <a:spAutoFit/>
          </a:bodyPr>
          <a:lstStyle/>
          <a:p>
            <a:pPr algn="just"/>
            <a:r>
              <a:rPr lang="de-DE" sz="1800" dirty="0">
                <a:effectLst/>
                <a:latin typeface="Arial" panose="020B0604020202020204" pitchFamily="34" charset="0"/>
                <a:ea typeface="Times New Roman" panose="02020603050405020304" pitchFamily="18" charset="0"/>
              </a:rPr>
              <a:t>Die Kollektion stellte sich wesentlich verbessert vor</a:t>
            </a:r>
            <a:r>
              <a:rPr lang="de-DE" dirty="0">
                <a:latin typeface="Arial" panose="020B0604020202020204" pitchFamily="34" charset="0"/>
                <a:ea typeface="Times New Roman" panose="02020603050405020304" pitchFamily="18" charset="0"/>
              </a:rPr>
              <a:t>, vor allem sehr gepflegt </a:t>
            </a:r>
            <a:r>
              <a:rPr lang="de-DE" sz="1800" dirty="0">
                <a:effectLst/>
                <a:latin typeface="Arial" panose="020B0604020202020204" pitchFamily="34" charset="0"/>
                <a:ea typeface="Times New Roman" panose="02020603050405020304" pitchFamily="18" charset="0"/>
              </a:rPr>
              <a:t>und in den geforderten Merkmalen ansprechender, als in bisherigen Vorstellungen. Der relativ kräftige Typ war allgemein gegeben und die Kopfpunkte waren nach erfolgter Standard-Änderung (Scheitel abgeflacht) ebenso in Ordnung. Einzelne Tiere mit </a:t>
            </a:r>
            <a:r>
              <a:rPr lang="de-DE" sz="1800" dirty="0" err="1">
                <a:effectLst/>
                <a:latin typeface="Arial" panose="020B0604020202020204" pitchFamily="34" charset="0"/>
                <a:ea typeface="Times New Roman" panose="02020603050405020304" pitchFamily="18" charset="0"/>
              </a:rPr>
              <a:t>Wammenbildung</a:t>
            </a:r>
            <a:r>
              <a:rPr lang="de-DE" sz="1800" dirty="0">
                <a:effectLst/>
                <a:latin typeface="Arial" panose="020B0604020202020204" pitchFamily="34" charset="0"/>
                <a:ea typeface="Times New Roman" panose="02020603050405020304" pitchFamily="18" charset="0"/>
              </a:rPr>
              <a:t> störten, dies ist züchterisch im Auge zu behalten.</a:t>
            </a:r>
            <a:r>
              <a:rPr lang="de-DE" sz="1800" b="1" dirty="0">
                <a:effectLst/>
                <a:latin typeface="Arial" panose="020B0604020202020204"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p:txBody>
      </p:sp>
      <p:pic>
        <p:nvPicPr>
          <p:cNvPr id="12" name="Grafik 11">
            <a:extLst>
              <a:ext uri="{FF2B5EF4-FFF2-40B4-BE49-F238E27FC236}">
                <a16:creationId xmlns:a16="http://schemas.microsoft.com/office/drawing/2014/main" id="{0630E70C-4D00-33F4-6BDC-EED783D65A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27984" y="2045646"/>
            <a:ext cx="2005676" cy="18739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Grafik 13">
            <a:extLst>
              <a:ext uri="{FF2B5EF4-FFF2-40B4-BE49-F238E27FC236}">
                <a16:creationId xmlns:a16="http://schemas.microsoft.com/office/drawing/2014/main" id="{B858648A-3336-2C08-9C63-B064026F706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27088" y="2098701"/>
            <a:ext cx="2317780" cy="18381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Grafik 1">
            <a:extLst>
              <a:ext uri="{FF2B5EF4-FFF2-40B4-BE49-F238E27FC236}">
                <a16:creationId xmlns:a16="http://schemas.microsoft.com/office/drawing/2014/main" id="{9539B99E-40B9-7D2E-DEAD-BEDBA21C6FA3}"/>
              </a:ext>
            </a:extLst>
          </p:cNvPr>
          <p:cNvPicPr>
            <a:picLocks noChangeAspect="1"/>
          </p:cNvPicPr>
          <p:nvPr/>
        </p:nvPicPr>
        <p:blipFill>
          <a:blip r:embed="rId5"/>
          <a:stretch>
            <a:fillRect/>
          </a:stretch>
        </p:blipFill>
        <p:spPr>
          <a:xfrm>
            <a:off x="7179889" y="6227041"/>
            <a:ext cx="1006549" cy="268111"/>
          </a:xfrm>
          <a:prstGeom prst="rect">
            <a:avLst/>
          </a:prstGeom>
        </p:spPr>
      </p:pic>
    </p:spTree>
    <p:extLst>
      <p:ext uri="{BB962C8B-B14F-4D97-AF65-F5344CB8AC3E}">
        <p14:creationId xmlns:p14="http://schemas.microsoft.com/office/powerpoint/2010/main" val="2360112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2AD81B5E-52D7-D951-3CDB-3B92C07EF69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74888" y="3691154"/>
            <a:ext cx="3037534" cy="2348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00" name="Rectangle 4"/>
          <p:cNvSpPr>
            <a:spLocks noGrp="1" noChangeArrowheads="1"/>
          </p:cNvSpPr>
          <p:nvPr>
            <p:ph type="title"/>
          </p:nvPr>
        </p:nvSpPr>
        <p:spPr>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pic>
        <p:nvPicPr>
          <p:cNvPr id="7" name="Inhaltsplatzhalter 6">
            <a:extLst>
              <a:ext uri="{FF2B5EF4-FFF2-40B4-BE49-F238E27FC236}">
                <a16:creationId xmlns:a16="http://schemas.microsoft.com/office/drawing/2014/main" id="{66E89B65-4F81-63DC-6B08-FA62FF8A3818}"/>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4355976" y="2024089"/>
            <a:ext cx="2667179" cy="23488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Fußzeilenplatzhalter 8"/>
          <p:cNvSpPr>
            <a:spLocks noGrp="1"/>
          </p:cNvSpPr>
          <p:nvPr>
            <p:ph type="ftr" sz="quarter" idx="11"/>
          </p:nvPr>
        </p:nvSpPr>
        <p:spPr>
          <a:xfrm>
            <a:off x="4334222" y="6492875"/>
            <a:ext cx="4341440" cy="365125"/>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3" name="Textfeld 2">
            <a:extLst>
              <a:ext uri="{FF2B5EF4-FFF2-40B4-BE49-F238E27FC236}">
                <a16:creationId xmlns:a16="http://schemas.microsoft.com/office/drawing/2014/main" id="{B609C6B5-5B28-5EF6-AAD6-7BF5C715C809}"/>
              </a:ext>
            </a:extLst>
          </p:cNvPr>
          <p:cNvSpPr txBox="1"/>
          <p:nvPr/>
        </p:nvSpPr>
        <p:spPr>
          <a:xfrm>
            <a:off x="303505" y="2029819"/>
            <a:ext cx="4052471" cy="1157496"/>
          </a:xfrm>
          <a:prstGeom prst="rect">
            <a:avLst/>
          </a:prstGeom>
          <a:noFill/>
        </p:spPr>
        <p:txBody>
          <a:bodyPr wrap="square" rtlCol="0">
            <a:spAutoFit/>
          </a:bodyPr>
          <a:lstStyle/>
          <a:p>
            <a:pPr>
              <a:lnSpc>
                <a:spcPct val="115000"/>
              </a:lnSpc>
              <a:spcAft>
                <a:spcPts val="1000"/>
              </a:spcAft>
            </a:pPr>
            <a:r>
              <a:rPr lang="de-DE"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Rheinische Ringschläger,</a:t>
            </a:r>
            <a:r>
              <a:rPr lang="de-DE"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de-DE" sz="18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Blaufahl</a:t>
            </a:r>
            <a:r>
              <a:rPr lang="de-DE"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mit Binden und Blaufahl-gehämmert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4AC1ED8F-5B9A-1E45-1E0E-5D807AD830DA}"/>
              </a:ext>
            </a:extLst>
          </p:cNvPr>
          <p:cNvSpPr txBox="1"/>
          <p:nvPr/>
        </p:nvSpPr>
        <p:spPr>
          <a:xfrm rot="10800000" flipV="1">
            <a:off x="302210" y="3072422"/>
            <a:ext cx="3765734" cy="2862322"/>
          </a:xfrm>
          <a:prstGeom prst="rect">
            <a:avLst/>
          </a:prstGeom>
          <a:noFill/>
        </p:spPr>
        <p:txBody>
          <a:bodyPr wrap="square" rtlCol="0">
            <a:spAutoFit/>
          </a:bodyPr>
          <a:lstStyle/>
          <a:p>
            <a:pPr algn="just"/>
            <a:r>
              <a:rPr lang="de-DE" sz="1800" dirty="0">
                <a:effectLst/>
                <a:latin typeface="Arial" panose="020B0604020202020204" pitchFamily="34" charset="0"/>
                <a:ea typeface="Times New Roman" panose="02020603050405020304" pitchFamily="18" charset="0"/>
              </a:rPr>
              <a:t>Das überragende Tier der Blaufahlen mit Binden hatte leider eine abgebrochene Handschwinge. Die Blaufahl-gehämmerten hatten vereinzelt Probleme mit Ocker in der Brust. Ein Tier war körperlich zu schwach.</a:t>
            </a:r>
            <a:r>
              <a:rPr lang="de-DE" dirty="0">
                <a:latin typeface="Times New Roman" panose="02020603050405020304" pitchFamily="18" charset="0"/>
                <a:ea typeface="Times New Roman" panose="02020603050405020304" pitchFamily="18" charset="0"/>
              </a:rPr>
              <a:t> </a:t>
            </a:r>
            <a:r>
              <a:rPr lang="de-DE" sz="1800" dirty="0">
                <a:effectLst/>
                <a:latin typeface="Arial" panose="020B0604020202020204" pitchFamily="34" charset="0"/>
                <a:ea typeface="Times New Roman" panose="02020603050405020304" pitchFamily="18" charset="0"/>
                <a:cs typeface="Arial" panose="020B0604020202020204" pitchFamily="34" charset="0"/>
              </a:rPr>
              <a:t>Eine</a:t>
            </a:r>
            <a:r>
              <a:rPr lang="de-DE" dirty="0">
                <a:latin typeface="Arial" panose="020B0604020202020204" pitchFamily="34" charset="0"/>
                <a:ea typeface="Times New Roman" panose="02020603050405020304" pitchFamily="18" charset="0"/>
                <a:cs typeface="Arial" panose="020B0604020202020204" pitchFamily="34" charset="0"/>
              </a:rPr>
              <a:t> </a:t>
            </a:r>
            <a:r>
              <a:rPr lang="de-DE" sz="1800" dirty="0">
                <a:effectLst/>
                <a:latin typeface="Arial" panose="020B0604020202020204" pitchFamily="34" charset="0"/>
                <a:ea typeface="Times New Roman" panose="02020603050405020304" pitchFamily="18" charset="0"/>
              </a:rPr>
              <a:t>ausgeprägte Kammausbildung sollte im Blick behalten werden.</a:t>
            </a:r>
            <a:endParaRPr lang="de-DE" sz="1800" dirty="0">
              <a:effectLst/>
              <a:latin typeface="Times New Roman" panose="02020603050405020304" pitchFamily="18" charset="0"/>
              <a:ea typeface="Times New Roman" panose="02020603050405020304" pitchFamily="18" charset="0"/>
            </a:endParaRPr>
          </a:p>
          <a:p>
            <a:pPr algn="just"/>
            <a:r>
              <a:rPr lang="de-DE" sz="1800" dirty="0">
                <a:effectLst/>
                <a:latin typeface="Arial" panose="020B0604020202020204"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p:txBody>
      </p:sp>
      <p:pic>
        <p:nvPicPr>
          <p:cNvPr id="2" name="Grafik 1">
            <a:extLst>
              <a:ext uri="{FF2B5EF4-FFF2-40B4-BE49-F238E27FC236}">
                <a16:creationId xmlns:a16="http://schemas.microsoft.com/office/drawing/2014/main" id="{0EB09738-33E5-F482-853F-660F225D2334}"/>
              </a:ext>
            </a:extLst>
          </p:cNvPr>
          <p:cNvPicPr>
            <a:picLocks noChangeAspect="1"/>
          </p:cNvPicPr>
          <p:nvPr/>
        </p:nvPicPr>
        <p:blipFill>
          <a:blip r:embed="rId4"/>
          <a:stretch>
            <a:fillRect/>
          </a:stretch>
        </p:blipFill>
        <p:spPr>
          <a:xfrm>
            <a:off x="7293655" y="6305713"/>
            <a:ext cx="1006549" cy="268111"/>
          </a:xfrm>
          <a:prstGeom prst="rect">
            <a:avLst/>
          </a:prstGeom>
        </p:spPr>
      </p:pic>
    </p:spTree>
    <p:extLst>
      <p:ext uri="{BB962C8B-B14F-4D97-AF65-F5344CB8AC3E}">
        <p14:creationId xmlns:p14="http://schemas.microsoft.com/office/powerpoint/2010/main" val="24724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67544" y="548680"/>
            <a:ext cx="8424936" cy="792088"/>
          </a:xfrm>
          <a:ln>
            <a:solidFill>
              <a:schemeClr val="tx1"/>
            </a:solidFill>
            <a:prstDash val="solid"/>
          </a:ln>
        </p:spPr>
        <p:txBody>
          <a:bodyPr>
            <a:normAutofit/>
          </a:bodyPr>
          <a:lstStyle/>
          <a:p>
            <a:pPr algn="ctr"/>
            <a:r>
              <a:rPr lang="de-DE" sz="2400" b="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endParaRPr lang="de-DE" sz="2400" b="1" u="sng" dirty="0">
              <a:solidFill>
                <a:schemeClr val="accent3"/>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Fußzeilenplatzhalter 8"/>
          <p:cNvSpPr>
            <a:spLocks noGrp="1"/>
          </p:cNvSpPr>
          <p:nvPr>
            <p:ph type="ftr" sz="quarter" idx="11"/>
          </p:nvPr>
        </p:nvSpPr>
        <p:spPr>
          <a:xfrm>
            <a:off x="4670587" y="6340388"/>
            <a:ext cx="4212264" cy="274320"/>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101" name="Rectangle 5"/>
          <p:cNvSpPr>
            <a:spLocks noGrp="1" noChangeArrowheads="1"/>
          </p:cNvSpPr>
          <p:nvPr>
            <p:ph type="body" idx="4294967295"/>
          </p:nvPr>
        </p:nvSpPr>
        <p:spPr>
          <a:xfrm>
            <a:off x="251520" y="2708920"/>
            <a:ext cx="8635850" cy="2774808"/>
          </a:xfrm>
        </p:spPr>
        <p:txBody>
          <a:bodyPr>
            <a:noAutofit/>
          </a:bodyPr>
          <a:lstStyle/>
          <a:p>
            <a:pPr algn="just">
              <a:buNone/>
            </a:pPr>
            <a:r>
              <a:rPr lang="de-DE" sz="2400" dirty="0">
                <a:latin typeface="Arial" panose="020B0604020202020204" pitchFamily="34" charset="0"/>
                <a:cs typeface="Arial" panose="020B0604020202020204" pitchFamily="34" charset="0"/>
              </a:rPr>
              <a:t>  Zur vergangenen Ausstellungssaison wurden in der Abteilung „Neuzüchtung“ zur Nationalen Bundessiegerschau in Leipzig und zur VDT-Schau in Hannover insgesamt 327 Tauben gemeldet. Nach zwei Jahren Unterbrechung zeigte sich wieder ein deutlicher Trend nach oben, was die Anerkennung hauptsächlich neuer Farbenschläge sowie Zeichnungs- und Scheckungsmuster betrifft. Weiterhin sind die Andalusier- und Milky-Farbenschläge im Trend.</a:t>
            </a:r>
            <a:endParaRPr lang="de-DE" sz="2400" dirty="0">
              <a:solidFill>
                <a:srgbClr val="FFC000"/>
              </a:solidFill>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AF8429B8-C41F-1C4C-8F90-B7D3CC224EFD}"/>
              </a:ext>
            </a:extLst>
          </p:cNvPr>
          <p:cNvPicPr>
            <a:picLocks noChangeAspect="1"/>
          </p:cNvPicPr>
          <p:nvPr/>
        </p:nvPicPr>
        <p:blipFill>
          <a:blip r:embed="rId2"/>
          <a:stretch>
            <a:fillRect/>
          </a:stretch>
        </p:blipFill>
        <p:spPr>
          <a:xfrm>
            <a:off x="7524328" y="6072277"/>
            <a:ext cx="1006549" cy="26811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738187" y="692696"/>
            <a:ext cx="7667625" cy="792757"/>
          </a:xfrm>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sp>
        <p:nvSpPr>
          <p:cNvPr id="9" name="Fußzeilenplatzhalter 8"/>
          <p:cNvSpPr>
            <a:spLocks noGrp="1"/>
          </p:cNvSpPr>
          <p:nvPr>
            <p:ph type="ftr" sz="quarter" idx="11"/>
          </p:nvPr>
        </p:nvSpPr>
        <p:spPr>
          <a:xfrm>
            <a:off x="4359065" y="6364335"/>
            <a:ext cx="4212264" cy="274320"/>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101" name="Rectangle 5"/>
          <p:cNvSpPr>
            <a:spLocks noGrp="1" noChangeArrowheads="1"/>
          </p:cNvSpPr>
          <p:nvPr>
            <p:ph type="body" idx="4294967295"/>
          </p:nvPr>
        </p:nvSpPr>
        <p:spPr>
          <a:xfrm>
            <a:off x="738186" y="2192342"/>
            <a:ext cx="7866262" cy="3036858"/>
          </a:xfrm>
        </p:spPr>
        <p:txBody>
          <a:bodyPr>
            <a:normAutofit/>
          </a:bodyPr>
          <a:lstStyle/>
          <a:p>
            <a:pPr>
              <a:buNone/>
            </a:pPr>
            <a:endParaRPr lang="de-DE" sz="2400" dirty="0"/>
          </a:p>
          <a:p>
            <a:pPr>
              <a:buNone/>
            </a:pPr>
            <a:r>
              <a:rPr lang="de-DE" sz="3200" i="1" dirty="0">
                <a:effectLst>
                  <a:outerShdw blurRad="38100" dist="38100" dir="2700000" algn="tl">
                    <a:srgbClr val="000000">
                      <a:alpha val="43137"/>
                    </a:srgbClr>
                  </a:outerShdw>
                </a:effectLst>
              </a:rPr>
              <a:t>     </a:t>
            </a:r>
            <a:endParaRPr lang="de-DE" sz="2400" dirty="0">
              <a:solidFill>
                <a:srgbClr val="FFC000"/>
              </a:solidFill>
            </a:endParaRPr>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3" name="Textfeld 2">
            <a:extLst>
              <a:ext uri="{FF2B5EF4-FFF2-40B4-BE49-F238E27FC236}">
                <a16:creationId xmlns:a16="http://schemas.microsoft.com/office/drawing/2014/main" id="{BD839BA6-2D79-5660-D72A-FDF2FC826DB6}"/>
              </a:ext>
            </a:extLst>
          </p:cNvPr>
          <p:cNvSpPr txBox="1"/>
          <p:nvPr/>
        </p:nvSpPr>
        <p:spPr>
          <a:xfrm>
            <a:off x="1656109" y="2636912"/>
            <a:ext cx="6030416" cy="1323439"/>
          </a:xfrm>
          <a:prstGeom prst="rect">
            <a:avLst/>
          </a:prstGeom>
          <a:noFill/>
        </p:spPr>
        <p:txBody>
          <a:bodyPr wrap="square">
            <a:spAutoFit/>
          </a:bodyPr>
          <a:lstStyle/>
          <a:p>
            <a:pPr algn="ctr"/>
            <a:r>
              <a:rPr lang="de-DE" sz="2000" dirty="0">
                <a:latin typeface="Arial" panose="020B0604020202020204" pitchFamily="34" charset="0"/>
                <a:cs typeface="Arial" panose="020B0604020202020204" pitchFamily="34" charset="0"/>
              </a:rPr>
              <a:t>Verweisen möchte ich auf den ausführlichen Bericht über die vorgestellten Neuzüchtungen in der                      </a:t>
            </a:r>
          </a:p>
          <a:p>
            <a:pPr algn="just"/>
            <a:r>
              <a:rPr lang="de-DE" sz="2000" dirty="0">
                <a:latin typeface="Arial" panose="020B0604020202020204" pitchFamily="34" charset="0"/>
                <a:cs typeface="Arial" panose="020B0604020202020204" pitchFamily="34" charset="0"/>
              </a:rPr>
              <a:t>                         </a:t>
            </a:r>
          </a:p>
          <a:p>
            <a:pPr algn="just"/>
            <a:r>
              <a:rPr lang="de-DE" sz="2000" dirty="0">
                <a:latin typeface="Arial" panose="020B0604020202020204" pitchFamily="34" charset="0"/>
                <a:cs typeface="Arial" panose="020B0604020202020204" pitchFamily="34" charset="0"/>
              </a:rPr>
              <a:t>                         Ausgabe 7/2023.</a:t>
            </a:r>
          </a:p>
        </p:txBody>
      </p:sp>
      <p:pic>
        <p:nvPicPr>
          <p:cNvPr id="4" name="Picture 1" descr="C:\Users\Bube\AppData\Local\Microsoft\Windows\Temporary Internet Files\Content.Outlook\P2FMPJJW\Screenshot_20190613-092609_Chrome.jpg">
            <a:extLst>
              <a:ext uri="{FF2B5EF4-FFF2-40B4-BE49-F238E27FC236}">
                <a16:creationId xmlns:a16="http://schemas.microsoft.com/office/drawing/2014/main" id="{E91774EC-C82D-6F03-EB7C-B70328A06D36}"/>
              </a:ext>
            </a:extLst>
          </p:cNvPr>
          <p:cNvPicPr>
            <a:picLocks noChangeAspect="1" noChangeArrowheads="1"/>
          </p:cNvPicPr>
          <p:nvPr/>
        </p:nvPicPr>
        <p:blipFill>
          <a:blip r:embed="rId2" cstate="print"/>
          <a:srcRect/>
          <a:stretch>
            <a:fillRect/>
          </a:stretch>
        </p:blipFill>
        <p:spPr bwMode="auto">
          <a:xfrm>
            <a:off x="2936936" y="4129239"/>
            <a:ext cx="3270126" cy="1246400"/>
          </a:xfrm>
          <a:prstGeom prst="rect">
            <a:avLst/>
          </a:prstGeom>
          <a:noFill/>
        </p:spPr>
      </p:pic>
      <p:pic>
        <p:nvPicPr>
          <p:cNvPr id="2" name="Grafik 1">
            <a:extLst>
              <a:ext uri="{FF2B5EF4-FFF2-40B4-BE49-F238E27FC236}">
                <a16:creationId xmlns:a16="http://schemas.microsoft.com/office/drawing/2014/main" id="{607BA1B2-CC11-366E-3AFC-5DA5D624A1A1}"/>
              </a:ext>
            </a:extLst>
          </p:cNvPr>
          <p:cNvPicPr>
            <a:picLocks noChangeAspect="1"/>
          </p:cNvPicPr>
          <p:nvPr/>
        </p:nvPicPr>
        <p:blipFill>
          <a:blip r:embed="rId3"/>
          <a:stretch>
            <a:fillRect/>
          </a:stretch>
        </p:blipFill>
        <p:spPr>
          <a:xfrm>
            <a:off x="7236296" y="6113711"/>
            <a:ext cx="1006549" cy="268111"/>
          </a:xfrm>
          <a:prstGeom prst="rect">
            <a:avLst/>
          </a:prstGeom>
        </p:spPr>
      </p:pic>
    </p:spTree>
    <p:extLst>
      <p:ext uri="{BB962C8B-B14F-4D97-AF65-F5344CB8AC3E}">
        <p14:creationId xmlns:p14="http://schemas.microsoft.com/office/powerpoint/2010/main" val="4092719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8"/>
          <p:cNvSpPr>
            <a:spLocks noGrp="1"/>
          </p:cNvSpPr>
          <p:nvPr>
            <p:ph type="ftr" sz="quarter" idx="11"/>
          </p:nvPr>
        </p:nvSpPr>
        <p:spPr>
          <a:xfrm>
            <a:off x="4427984" y="6453336"/>
            <a:ext cx="4212264" cy="274320"/>
          </a:xfrm>
        </p:spPr>
        <p:txBody>
          <a:bodyPr/>
          <a:lstStyle/>
          <a:p>
            <a:r>
              <a:rPr lang="en-US" dirty="0"/>
              <a:t>(c) BZA, Ronald Bube, 201</a:t>
            </a:r>
            <a:r>
              <a:rPr lang="de-DE" dirty="0"/>
              <a:t>9</a:t>
            </a:r>
          </a:p>
        </p:txBody>
      </p:sp>
      <p:sp>
        <p:nvSpPr>
          <p:cNvPr id="4101" name="Rectangle 5"/>
          <p:cNvSpPr>
            <a:spLocks noGrp="1" noChangeArrowheads="1"/>
          </p:cNvSpPr>
          <p:nvPr>
            <p:ph type="body" idx="4294967295"/>
          </p:nvPr>
        </p:nvSpPr>
        <p:spPr>
          <a:xfrm>
            <a:off x="846199" y="2256896"/>
            <a:ext cx="7667625" cy="2900296"/>
          </a:xfrm>
        </p:spPr>
        <p:txBody>
          <a:bodyPr>
            <a:noAutofit/>
          </a:bodyPr>
          <a:lstStyle/>
          <a:p>
            <a:pPr algn="ctr">
              <a:buNone/>
            </a:pPr>
            <a:r>
              <a:rPr lang="de-DE" sz="6000" dirty="0"/>
              <a:t>Ergänzungen                  </a:t>
            </a:r>
          </a:p>
          <a:p>
            <a:pPr algn="ctr">
              <a:buNone/>
            </a:pPr>
            <a:r>
              <a:rPr lang="de-DE" sz="6000" dirty="0"/>
              <a:t>und            </a:t>
            </a:r>
          </a:p>
          <a:p>
            <a:pPr algn="ctr">
              <a:buNone/>
            </a:pPr>
            <a:r>
              <a:rPr lang="de-DE" sz="6000" dirty="0"/>
              <a:t>Standardänderungen</a:t>
            </a:r>
          </a:p>
        </p:txBody>
      </p:sp>
      <p:sp>
        <p:nvSpPr>
          <p:cNvPr id="11" name="Rechteck 10"/>
          <p:cNvSpPr/>
          <p:nvPr/>
        </p:nvSpPr>
        <p:spPr>
          <a:xfrm>
            <a:off x="611560" y="1700808"/>
            <a:ext cx="8136904" cy="830997"/>
          </a:xfrm>
          <a:prstGeom prst="rect">
            <a:avLst/>
          </a:prstGeom>
        </p:spPr>
        <p:txBody>
          <a:bodyPr wrap="square">
            <a:spAutoFit/>
          </a:bodyPr>
          <a:lstStyle/>
          <a:p>
            <a:pPr>
              <a:buNone/>
            </a:pPr>
            <a:endParaRPr lang="de-DE" sz="2400" dirty="0"/>
          </a:p>
          <a:p>
            <a:endParaRPr lang="de-DE" sz="2400" dirty="0"/>
          </a:p>
        </p:txBody>
      </p:sp>
      <p:sp>
        <p:nvSpPr>
          <p:cNvPr id="2" name="Rectangle 4">
            <a:extLst>
              <a:ext uri="{FF2B5EF4-FFF2-40B4-BE49-F238E27FC236}">
                <a16:creationId xmlns:a16="http://schemas.microsoft.com/office/drawing/2014/main" id="{1EC6989A-FE9E-FFEB-BAF2-393A16753CF3}"/>
              </a:ext>
            </a:extLst>
          </p:cNvPr>
          <p:cNvSpPr txBox="1">
            <a:spLocks noChangeArrowheads="1"/>
          </p:cNvSpPr>
          <p:nvPr/>
        </p:nvSpPr>
        <p:spPr>
          <a:xfrm>
            <a:off x="738187" y="692696"/>
            <a:ext cx="7667625" cy="792757"/>
          </a:xfrm>
          <a:prstGeom prst="rect">
            <a:avLst/>
          </a:prstGeom>
          <a:ln>
            <a:solidFill>
              <a:schemeClr val="tx1"/>
            </a:solidFill>
            <a:prstDash val="solid"/>
          </a:ln>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r>
              <a:rPr lang="de-DE" sz="2400" b="1" i="1" u="sng" cap="none">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Mühbrook/</a:t>
            </a:r>
            <a:br>
              <a:rPr lang="de-DE" sz="2400" b="1" i="1" u="sng" cap="none">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endPar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3" name="Grafik 2">
            <a:extLst>
              <a:ext uri="{FF2B5EF4-FFF2-40B4-BE49-F238E27FC236}">
                <a16:creationId xmlns:a16="http://schemas.microsoft.com/office/drawing/2014/main" id="{A9222D3F-726A-B64C-1D89-748B880C1028}"/>
              </a:ext>
            </a:extLst>
          </p:cNvPr>
          <p:cNvPicPr>
            <a:picLocks noChangeAspect="1"/>
          </p:cNvPicPr>
          <p:nvPr/>
        </p:nvPicPr>
        <p:blipFill>
          <a:blip r:embed="rId2"/>
          <a:stretch>
            <a:fillRect/>
          </a:stretch>
        </p:blipFill>
        <p:spPr>
          <a:xfrm>
            <a:off x="7308304" y="6185225"/>
            <a:ext cx="1006549" cy="26811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738187" y="692696"/>
            <a:ext cx="7667625" cy="792757"/>
          </a:xfrm>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sp>
        <p:nvSpPr>
          <p:cNvPr id="9" name="Fußzeilenplatzhalter 8"/>
          <p:cNvSpPr>
            <a:spLocks noGrp="1"/>
          </p:cNvSpPr>
          <p:nvPr>
            <p:ph type="ftr" sz="quarter" idx="11"/>
          </p:nvPr>
        </p:nvSpPr>
        <p:spPr>
          <a:xfrm>
            <a:off x="4359065" y="6364335"/>
            <a:ext cx="4212264" cy="274320"/>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101" name="Rectangle 5"/>
          <p:cNvSpPr>
            <a:spLocks noGrp="1" noChangeArrowheads="1"/>
          </p:cNvSpPr>
          <p:nvPr>
            <p:ph type="body" idx="4294967295"/>
          </p:nvPr>
        </p:nvSpPr>
        <p:spPr>
          <a:xfrm>
            <a:off x="738186" y="2192342"/>
            <a:ext cx="7866262" cy="3036858"/>
          </a:xfrm>
        </p:spPr>
        <p:txBody>
          <a:bodyPr>
            <a:normAutofit/>
          </a:bodyPr>
          <a:lstStyle/>
          <a:p>
            <a:pPr>
              <a:buNone/>
            </a:pPr>
            <a:endParaRPr lang="de-DE" sz="2400" dirty="0"/>
          </a:p>
          <a:p>
            <a:pPr>
              <a:buNone/>
            </a:pPr>
            <a:r>
              <a:rPr lang="de-DE" sz="3200" i="1" dirty="0">
                <a:effectLst>
                  <a:outerShdw blurRad="38100" dist="38100" dir="2700000" algn="tl">
                    <a:srgbClr val="000000">
                      <a:alpha val="43137"/>
                    </a:srgbClr>
                  </a:outerShdw>
                </a:effectLst>
              </a:rPr>
              <a:t>     </a:t>
            </a:r>
            <a:endParaRPr lang="de-DE" sz="2400" dirty="0">
              <a:solidFill>
                <a:srgbClr val="FFC000"/>
              </a:solidFill>
            </a:endParaRPr>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2" name="Textfeld 1">
            <a:extLst>
              <a:ext uri="{FF2B5EF4-FFF2-40B4-BE49-F238E27FC236}">
                <a16:creationId xmlns:a16="http://schemas.microsoft.com/office/drawing/2014/main" id="{CF3665EC-7AF9-8E32-C8D7-163B8154A6CD}"/>
              </a:ext>
            </a:extLst>
          </p:cNvPr>
          <p:cNvSpPr txBox="1"/>
          <p:nvPr/>
        </p:nvSpPr>
        <p:spPr>
          <a:xfrm>
            <a:off x="1142924" y="2002180"/>
            <a:ext cx="4896543" cy="461665"/>
          </a:xfrm>
          <a:prstGeom prst="rect">
            <a:avLst/>
          </a:prstGeom>
          <a:noFill/>
        </p:spPr>
        <p:txBody>
          <a:bodyPr wrap="square" rtlCol="0">
            <a:spAutoFit/>
          </a:bodyPr>
          <a:lstStyle/>
          <a:p>
            <a:r>
              <a:rPr lang="de-DE"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Präsentation</a:t>
            </a:r>
            <a:r>
              <a:rPr lang="de-DE"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von Taubenpaaren</a:t>
            </a:r>
          </a:p>
        </p:txBody>
      </p:sp>
      <p:sp>
        <p:nvSpPr>
          <p:cNvPr id="3" name="Textfeld 2">
            <a:extLst>
              <a:ext uri="{FF2B5EF4-FFF2-40B4-BE49-F238E27FC236}">
                <a16:creationId xmlns:a16="http://schemas.microsoft.com/office/drawing/2014/main" id="{C1DC3D2A-93BA-372D-57C6-A0782AC80B14}"/>
              </a:ext>
            </a:extLst>
          </p:cNvPr>
          <p:cNvSpPr txBox="1"/>
          <p:nvPr/>
        </p:nvSpPr>
        <p:spPr>
          <a:xfrm rot="10800000" flipV="1">
            <a:off x="1142925" y="2733516"/>
            <a:ext cx="7056784" cy="3416320"/>
          </a:xfrm>
          <a:prstGeom prst="rect">
            <a:avLst/>
          </a:prstGeom>
          <a:noFill/>
        </p:spPr>
        <p:txBody>
          <a:bodyPr wrap="square" rtlCol="0">
            <a:spAutoFit/>
          </a:bodyPr>
          <a:lstStyle/>
          <a:p>
            <a:pPr algn="just"/>
            <a:r>
              <a:rPr lang="de-DE" dirty="0">
                <a:latin typeface="Arial" panose="020B0604020202020204" pitchFamily="34" charset="0"/>
                <a:cs typeface="Arial" panose="020B0604020202020204" pitchFamily="34" charset="0"/>
              </a:rPr>
              <a:t>Die Änderung des letzten Jahres, Paare bei den Tauben in getrennten Käfigen zu präsentieren, wurde zur diesjährigen Bundesversammlung in Schwäbisch Hall wieder zurück genommen. Taubenpaare können wieder zusammen in einem ausreichend großen Käfig präsentiert werden. Sollte jedoch ein aggressives Verhalten des Paares untereinander festgestellt werden, ist ein Partner nach Entscheidung der AL, eines Preisrichters/in oder eines Tierschutzobmannes unverzüglich aus dem Käfig zu nehmen und getrennt außerhalb der Ausstellung unterzubringen. Erfolgt dies vor oder während der Bewertung erhält das Paar  „o.B.“ mit der Kritik: „Paar zeigt kein harmonisches Paarverhalten.“</a:t>
            </a:r>
          </a:p>
          <a:p>
            <a:pPr algn="just"/>
            <a:endParaRPr lang="de-DE"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321AFD75-1EA5-6A24-1C8A-311C83C6880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974605" y="1211678"/>
            <a:ext cx="1082305" cy="1288258"/>
          </a:xfrm>
          <a:prstGeom prst="rect">
            <a:avLst/>
          </a:prstGeom>
        </p:spPr>
      </p:pic>
      <p:pic>
        <p:nvPicPr>
          <p:cNvPr id="4" name="Grafik 3">
            <a:extLst>
              <a:ext uri="{FF2B5EF4-FFF2-40B4-BE49-F238E27FC236}">
                <a16:creationId xmlns:a16="http://schemas.microsoft.com/office/drawing/2014/main" id="{CF546058-144E-2082-D498-EB1E3F1554BF}"/>
              </a:ext>
            </a:extLst>
          </p:cNvPr>
          <p:cNvPicPr>
            <a:picLocks noChangeAspect="1"/>
          </p:cNvPicPr>
          <p:nvPr/>
        </p:nvPicPr>
        <p:blipFill>
          <a:blip r:embed="rId3"/>
          <a:stretch>
            <a:fillRect/>
          </a:stretch>
        </p:blipFill>
        <p:spPr>
          <a:xfrm>
            <a:off x="7236296" y="6115306"/>
            <a:ext cx="1006549" cy="268111"/>
          </a:xfrm>
          <a:prstGeom prst="rect">
            <a:avLst/>
          </a:prstGeom>
        </p:spPr>
      </p:pic>
    </p:spTree>
    <p:extLst>
      <p:ext uri="{BB962C8B-B14F-4D97-AF65-F5344CB8AC3E}">
        <p14:creationId xmlns:p14="http://schemas.microsoft.com/office/powerpoint/2010/main" val="2726800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738187" y="692696"/>
            <a:ext cx="7667625" cy="792757"/>
          </a:xfrm>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sp>
        <p:nvSpPr>
          <p:cNvPr id="9" name="Fußzeilenplatzhalter 8"/>
          <p:cNvSpPr>
            <a:spLocks noGrp="1"/>
          </p:cNvSpPr>
          <p:nvPr>
            <p:ph type="ftr" sz="quarter" idx="11"/>
          </p:nvPr>
        </p:nvSpPr>
        <p:spPr>
          <a:xfrm>
            <a:off x="4359065" y="6364335"/>
            <a:ext cx="4212264" cy="274320"/>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2" name="Textfeld 1">
            <a:extLst>
              <a:ext uri="{FF2B5EF4-FFF2-40B4-BE49-F238E27FC236}">
                <a16:creationId xmlns:a16="http://schemas.microsoft.com/office/drawing/2014/main" id="{F42795A6-269B-C479-DE0E-AD28589E8FBC}"/>
              </a:ext>
            </a:extLst>
          </p:cNvPr>
          <p:cNvSpPr txBox="1"/>
          <p:nvPr/>
        </p:nvSpPr>
        <p:spPr>
          <a:xfrm rot="10800000" flipV="1">
            <a:off x="566860" y="2233823"/>
            <a:ext cx="8010278" cy="3539430"/>
          </a:xfrm>
          <a:prstGeom prst="rect">
            <a:avLst/>
          </a:prstGeom>
          <a:noFill/>
        </p:spPr>
        <p:txBody>
          <a:bodyPr wrap="square" rtlCol="0">
            <a:spAutoFit/>
          </a:bodyPr>
          <a:lstStyle/>
          <a:p>
            <a:pPr algn="ctr"/>
            <a:r>
              <a:rPr lang="de-DE" sz="2800" dirty="0">
                <a:latin typeface="Arial" panose="020B0604020202020204" pitchFamily="34" charset="0"/>
                <a:cs typeface="Arial" panose="020B0604020202020204" pitchFamily="34" charset="0"/>
              </a:rPr>
              <a:t>Insgesamt gibt es wieder bei 24 Taubenrassen  Anpassungen im Standard.</a:t>
            </a:r>
          </a:p>
          <a:p>
            <a:pPr algn="ctr"/>
            <a:r>
              <a:rPr lang="de-DE" sz="2800" dirty="0">
                <a:latin typeface="Arial" panose="020B0604020202020204" pitchFamily="34" charset="0"/>
                <a:cs typeface="Arial" panose="020B0604020202020204" pitchFamily="34" charset="0"/>
              </a:rPr>
              <a:t>Druck und Versand erfolgt jährlich und Veröffentlichung seit </a:t>
            </a:r>
            <a:r>
              <a:rPr lang="de-DE" sz="2800" dirty="0" err="1">
                <a:latin typeface="Arial" panose="020B0604020202020204" pitchFamily="34" charset="0"/>
                <a:cs typeface="Arial" panose="020B0604020202020204" pitchFamily="34" charset="0"/>
              </a:rPr>
              <a:t>letzen</a:t>
            </a:r>
            <a:r>
              <a:rPr lang="de-DE" sz="2800" dirty="0">
                <a:latin typeface="Arial" panose="020B0604020202020204" pitchFamily="34" charset="0"/>
                <a:cs typeface="Arial" panose="020B0604020202020204" pitchFamily="34" charset="0"/>
              </a:rPr>
              <a:t> Mittwoch auf der Internetseite des BDRG </a:t>
            </a:r>
          </a:p>
          <a:p>
            <a:pPr algn="ctr"/>
            <a:endParaRPr lang="de-DE" sz="2800" dirty="0">
              <a:latin typeface="Arial" panose="020B0604020202020204" pitchFamily="34" charset="0"/>
              <a:cs typeface="Arial" panose="020B0604020202020204" pitchFamily="34" charset="0"/>
            </a:endParaRPr>
          </a:p>
          <a:p>
            <a:pPr algn="ctr"/>
            <a:endParaRPr lang="de-DE" sz="2800" dirty="0">
              <a:latin typeface="Arial" panose="020B0604020202020204" pitchFamily="34" charset="0"/>
              <a:cs typeface="Arial" panose="020B0604020202020204" pitchFamily="34" charset="0"/>
            </a:endParaRPr>
          </a:p>
          <a:p>
            <a:pPr algn="ctr"/>
            <a:r>
              <a:rPr lang="de-DE" sz="2800" dirty="0">
                <a:latin typeface="Arial" panose="020B0604020202020204" pitchFamily="34" charset="0"/>
                <a:cs typeface="Arial" panose="020B0604020202020204" pitchFamily="34" charset="0"/>
              </a:rPr>
              <a:t>und später in der Geflügel-Zeitung. </a:t>
            </a:r>
          </a:p>
        </p:txBody>
      </p:sp>
      <p:sp>
        <p:nvSpPr>
          <p:cNvPr id="4" name="Textfeld 3">
            <a:extLst>
              <a:ext uri="{FF2B5EF4-FFF2-40B4-BE49-F238E27FC236}">
                <a16:creationId xmlns:a16="http://schemas.microsoft.com/office/drawing/2014/main" id="{00CAA268-AAED-0FCB-01B5-EC8670233524}"/>
              </a:ext>
            </a:extLst>
          </p:cNvPr>
          <p:cNvSpPr txBox="1"/>
          <p:nvPr/>
        </p:nvSpPr>
        <p:spPr>
          <a:xfrm>
            <a:off x="1925959" y="4509120"/>
            <a:ext cx="5292080" cy="646331"/>
          </a:xfrm>
          <a:prstGeom prst="rect">
            <a:avLst/>
          </a:prstGeom>
          <a:noFill/>
        </p:spPr>
        <p:txBody>
          <a:bodyPr wrap="square">
            <a:spAutoFit/>
          </a:bodyPr>
          <a:lstStyle/>
          <a:p>
            <a:r>
              <a:rPr lang="de-DE" sz="1800" u="sng" dirty="0">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https://www.bdrg.de/bza/bekanntmachungungen-des-bza/der-bza-sparte-tauben-gibt-bekannt-juni-2023</a:t>
            </a:r>
            <a:endParaRPr lang="de-DE" sz="1800" u="sng" dirty="0">
              <a:effectLst/>
              <a:latin typeface="Calibri" panose="020F0502020204030204" pitchFamily="34" charset="0"/>
              <a:ea typeface="Calibri" panose="020F0502020204030204" pitchFamily="34" charset="0"/>
            </a:endParaRPr>
          </a:p>
        </p:txBody>
      </p:sp>
      <p:pic>
        <p:nvPicPr>
          <p:cNvPr id="3" name="Grafik 2">
            <a:extLst>
              <a:ext uri="{FF2B5EF4-FFF2-40B4-BE49-F238E27FC236}">
                <a16:creationId xmlns:a16="http://schemas.microsoft.com/office/drawing/2014/main" id="{C6E42534-C252-0D97-BF32-6971804D31F5}"/>
              </a:ext>
            </a:extLst>
          </p:cNvPr>
          <p:cNvPicPr>
            <a:picLocks noChangeAspect="1"/>
          </p:cNvPicPr>
          <p:nvPr/>
        </p:nvPicPr>
        <p:blipFill>
          <a:blip r:embed="rId3"/>
          <a:stretch>
            <a:fillRect/>
          </a:stretch>
        </p:blipFill>
        <p:spPr>
          <a:xfrm>
            <a:off x="7184850" y="6072181"/>
            <a:ext cx="1096814" cy="292154"/>
          </a:xfrm>
          <a:prstGeom prst="rect">
            <a:avLst/>
          </a:prstGeom>
        </p:spPr>
      </p:pic>
    </p:spTree>
    <p:extLst>
      <p:ext uri="{BB962C8B-B14F-4D97-AF65-F5344CB8AC3E}">
        <p14:creationId xmlns:p14="http://schemas.microsoft.com/office/powerpoint/2010/main" val="90538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738187" y="692696"/>
            <a:ext cx="7667625" cy="792757"/>
          </a:xfrm>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sp>
        <p:nvSpPr>
          <p:cNvPr id="9" name="Fußzeilenplatzhalter 8"/>
          <p:cNvSpPr>
            <a:spLocks noGrp="1"/>
          </p:cNvSpPr>
          <p:nvPr>
            <p:ph type="ftr" sz="quarter" idx="11"/>
          </p:nvPr>
        </p:nvSpPr>
        <p:spPr>
          <a:xfrm>
            <a:off x="4359065" y="6364335"/>
            <a:ext cx="4212264" cy="274320"/>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101" name="Rectangle 5"/>
          <p:cNvSpPr>
            <a:spLocks noGrp="1" noChangeArrowheads="1"/>
          </p:cNvSpPr>
          <p:nvPr>
            <p:ph type="body" idx="4294967295"/>
          </p:nvPr>
        </p:nvSpPr>
        <p:spPr>
          <a:xfrm>
            <a:off x="738186" y="2192342"/>
            <a:ext cx="7866262" cy="3036858"/>
          </a:xfrm>
        </p:spPr>
        <p:txBody>
          <a:bodyPr>
            <a:normAutofit/>
          </a:bodyPr>
          <a:lstStyle/>
          <a:p>
            <a:pPr>
              <a:buNone/>
            </a:pPr>
            <a:endParaRPr lang="de-DE" sz="2400" dirty="0"/>
          </a:p>
          <a:p>
            <a:pPr>
              <a:buNone/>
            </a:pPr>
            <a:r>
              <a:rPr lang="de-DE" sz="3200" i="1" dirty="0">
                <a:effectLst>
                  <a:outerShdw blurRad="38100" dist="38100" dir="2700000" algn="tl">
                    <a:srgbClr val="000000">
                      <a:alpha val="43137"/>
                    </a:srgbClr>
                  </a:outerShdw>
                </a:effectLst>
              </a:rPr>
              <a:t>     </a:t>
            </a:r>
            <a:endParaRPr lang="de-DE" sz="2400" dirty="0">
              <a:solidFill>
                <a:srgbClr val="FFC000"/>
              </a:solidFill>
            </a:endParaRPr>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3" name="Textfeld 2">
            <a:extLst>
              <a:ext uri="{FF2B5EF4-FFF2-40B4-BE49-F238E27FC236}">
                <a16:creationId xmlns:a16="http://schemas.microsoft.com/office/drawing/2014/main" id="{A63E4C51-078F-E982-136F-6EA460AFA8F3}"/>
              </a:ext>
            </a:extLst>
          </p:cNvPr>
          <p:cNvSpPr txBox="1"/>
          <p:nvPr/>
        </p:nvSpPr>
        <p:spPr>
          <a:xfrm>
            <a:off x="460375" y="2764345"/>
            <a:ext cx="8216081" cy="3139321"/>
          </a:xfrm>
          <a:prstGeom prst="rect">
            <a:avLst/>
          </a:prstGeom>
          <a:noFill/>
        </p:spPr>
        <p:txBody>
          <a:bodyPr wrap="square">
            <a:spAutoFit/>
          </a:bodyPr>
          <a:lstStyle/>
          <a:p>
            <a:pPr algn="just"/>
            <a:endParaRPr lang="de-DE" dirty="0">
              <a:latin typeface="Calibri" panose="020F0502020204030204" pitchFamily="34" charset="0"/>
              <a:ea typeface="Calibri" panose="020F0502020204030204" pitchFamily="34" charset="0"/>
            </a:endParaRPr>
          </a:p>
          <a:p>
            <a:pPr algn="just"/>
            <a:r>
              <a:rPr lang="de-DE" dirty="0">
                <a:effectLst/>
                <a:latin typeface="Arial" panose="020B0604020202020204" pitchFamily="34" charset="0"/>
                <a:ea typeface="Calibri" panose="020F0502020204030204" pitchFamily="34" charset="0"/>
                <a:cs typeface="Arial" panose="020B0604020202020204" pitchFamily="34" charset="0"/>
              </a:rPr>
              <a:t>Grundlegend basiert das letztjährig überarbeitete Rassen- und Farbenschläge-Verzeichnis auf den Rasse-Standards. Dies sagt aus, dass die Rasse-Standards also die primären und höherrangigen Dokumente sind. </a:t>
            </a:r>
            <a:r>
              <a:rPr lang="de-DE" u="sng" dirty="0">
                <a:effectLst/>
                <a:latin typeface="Arial" panose="020B0604020202020204" pitchFamily="34" charset="0"/>
                <a:ea typeface="Calibri" panose="020F0502020204030204" pitchFamily="34" charset="0"/>
                <a:cs typeface="Arial" panose="020B0604020202020204" pitchFamily="34" charset="0"/>
              </a:rPr>
              <a:t>Die </a:t>
            </a:r>
            <a:r>
              <a:rPr lang="de-DE" u="sng" dirty="0" err="1">
                <a:effectLst/>
                <a:latin typeface="Arial" panose="020B0604020202020204" pitchFamily="34" charset="0"/>
                <a:ea typeface="Calibri" panose="020F0502020204030204" pitchFamily="34" charset="0"/>
                <a:cs typeface="Arial" panose="020B0604020202020204" pitchFamily="34" charset="0"/>
              </a:rPr>
              <a:t>Farbenschlagsbezeichnungen</a:t>
            </a:r>
            <a:r>
              <a:rPr lang="de-DE" u="sng" dirty="0">
                <a:effectLst/>
                <a:latin typeface="Arial" panose="020B0604020202020204" pitchFamily="34" charset="0"/>
                <a:ea typeface="Calibri" panose="020F0502020204030204" pitchFamily="34" charset="0"/>
                <a:cs typeface="Arial" panose="020B0604020202020204" pitchFamily="34" charset="0"/>
              </a:rPr>
              <a:t> aller Rassen werden sukzessive einer Vereinheitlichung und Vereinfachung unterzogen. Ziel ist es, die Farbenschläge über alle Rassen hinweg einheitlich zu benennen,</a:t>
            </a:r>
            <a:r>
              <a:rPr lang="de-DE" dirty="0">
                <a:effectLst/>
                <a:latin typeface="Arial" panose="020B0604020202020204" pitchFamily="34" charset="0"/>
                <a:ea typeface="Calibri" panose="020F0502020204030204" pitchFamily="34" charset="0"/>
                <a:cs typeface="Arial" panose="020B0604020202020204" pitchFamily="34" charset="0"/>
              </a:rPr>
              <a:t> unter dem Aspekt des jeweiligen genetischen Hintergrundes, aber auch in der Schreibweise. Sofern möglich und sinnvoll, werden die </a:t>
            </a:r>
            <a:r>
              <a:rPr lang="de-DE" dirty="0" err="1">
                <a:effectLst/>
                <a:latin typeface="Arial" panose="020B0604020202020204" pitchFamily="34" charset="0"/>
                <a:ea typeface="Calibri" panose="020F0502020204030204" pitchFamily="34" charset="0"/>
                <a:cs typeface="Arial" panose="020B0604020202020204" pitchFamily="34" charset="0"/>
              </a:rPr>
              <a:t>Farbenschlagsbezeichnungen</a:t>
            </a:r>
            <a:r>
              <a:rPr lang="de-DE" dirty="0">
                <a:effectLst/>
                <a:latin typeface="Arial" panose="020B0604020202020204" pitchFamily="34" charset="0"/>
                <a:ea typeface="Calibri" panose="020F0502020204030204" pitchFamily="34" charset="0"/>
                <a:cs typeface="Arial" panose="020B0604020202020204" pitchFamily="34" charset="0"/>
              </a:rPr>
              <a:t> auch vereinfacht, jedoch immer unter Beibehaltung der Eindeutigkeit.</a:t>
            </a:r>
          </a:p>
          <a:p>
            <a:pPr algn="just"/>
            <a:endParaRPr lang="de-DE"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feld 3">
            <a:extLst>
              <a:ext uri="{FF2B5EF4-FFF2-40B4-BE49-F238E27FC236}">
                <a16:creationId xmlns:a16="http://schemas.microsoft.com/office/drawing/2014/main" id="{2D563D78-8ADF-9A41-44C3-14BCDBEB184F}"/>
              </a:ext>
            </a:extLst>
          </p:cNvPr>
          <p:cNvSpPr txBox="1"/>
          <p:nvPr/>
        </p:nvSpPr>
        <p:spPr>
          <a:xfrm>
            <a:off x="155575" y="2332732"/>
            <a:ext cx="9252519" cy="400110"/>
          </a:xfrm>
          <a:prstGeom prst="rect">
            <a:avLst/>
          </a:prstGeom>
          <a:noFill/>
        </p:spPr>
        <p:txBody>
          <a:bodyPr wrap="square" rtlCol="0">
            <a:spAutoFit/>
          </a:bodyPr>
          <a:lstStyle/>
          <a:p>
            <a:r>
              <a:rPr lang="de-DE"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Redaktionelle Anpassungen bei den Standardüberarbeitungen ab 2023</a:t>
            </a:r>
          </a:p>
        </p:txBody>
      </p:sp>
      <p:pic>
        <p:nvPicPr>
          <p:cNvPr id="2" name="Grafik 1">
            <a:extLst>
              <a:ext uri="{FF2B5EF4-FFF2-40B4-BE49-F238E27FC236}">
                <a16:creationId xmlns:a16="http://schemas.microsoft.com/office/drawing/2014/main" id="{7C8C8C46-5C75-E91A-6E44-1A64B49E4E60}"/>
              </a:ext>
            </a:extLst>
          </p:cNvPr>
          <p:cNvPicPr>
            <a:picLocks noChangeAspect="1"/>
          </p:cNvPicPr>
          <p:nvPr/>
        </p:nvPicPr>
        <p:blipFill>
          <a:blip r:embed="rId2"/>
          <a:stretch>
            <a:fillRect/>
          </a:stretch>
        </p:blipFill>
        <p:spPr>
          <a:xfrm>
            <a:off x="7164288" y="6045541"/>
            <a:ext cx="1078557" cy="287291"/>
          </a:xfrm>
          <a:prstGeom prst="rect">
            <a:avLst/>
          </a:prstGeom>
        </p:spPr>
      </p:pic>
    </p:spTree>
    <p:extLst>
      <p:ext uri="{BB962C8B-B14F-4D97-AF65-F5344CB8AC3E}">
        <p14:creationId xmlns:p14="http://schemas.microsoft.com/office/powerpoint/2010/main" val="4143674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738187" y="692696"/>
            <a:ext cx="7667625" cy="792757"/>
          </a:xfrm>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sp>
        <p:nvSpPr>
          <p:cNvPr id="9" name="Fußzeilenplatzhalter 8"/>
          <p:cNvSpPr>
            <a:spLocks noGrp="1"/>
          </p:cNvSpPr>
          <p:nvPr>
            <p:ph type="ftr" sz="quarter" idx="11"/>
          </p:nvPr>
        </p:nvSpPr>
        <p:spPr>
          <a:xfrm>
            <a:off x="4389852" y="6407740"/>
            <a:ext cx="4212264" cy="274320"/>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101" name="Rectangle 5"/>
          <p:cNvSpPr>
            <a:spLocks noGrp="1" noChangeArrowheads="1"/>
          </p:cNvSpPr>
          <p:nvPr>
            <p:ph type="body" idx="4294967295"/>
          </p:nvPr>
        </p:nvSpPr>
        <p:spPr>
          <a:xfrm>
            <a:off x="738186" y="2192342"/>
            <a:ext cx="7866262" cy="3036858"/>
          </a:xfrm>
        </p:spPr>
        <p:txBody>
          <a:bodyPr>
            <a:normAutofit/>
          </a:bodyPr>
          <a:lstStyle/>
          <a:p>
            <a:pPr>
              <a:buNone/>
            </a:pPr>
            <a:endParaRPr lang="de-DE" sz="2400" dirty="0"/>
          </a:p>
          <a:p>
            <a:pPr>
              <a:buNone/>
            </a:pPr>
            <a:r>
              <a:rPr lang="de-DE" sz="3200" i="1" dirty="0">
                <a:effectLst>
                  <a:outerShdw blurRad="38100" dist="38100" dir="2700000" algn="tl">
                    <a:srgbClr val="000000">
                      <a:alpha val="43137"/>
                    </a:srgbClr>
                  </a:outerShdw>
                </a:effectLst>
              </a:rPr>
              <a:t>     </a:t>
            </a:r>
            <a:endParaRPr lang="de-DE" sz="2400" dirty="0">
              <a:solidFill>
                <a:srgbClr val="FFC000"/>
              </a:solidFill>
            </a:endParaRPr>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5" name="Grafik 4">
            <a:extLst>
              <a:ext uri="{FF2B5EF4-FFF2-40B4-BE49-F238E27FC236}">
                <a16:creationId xmlns:a16="http://schemas.microsoft.com/office/drawing/2014/main" id="{041AEE24-BE18-92B7-9945-224A3B6732F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5246" y="2285156"/>
            <a:ext cx="8617234" cy="3681426"/>
          </a:xfrm>
          <a:prstGeom prst="rect">
            <a:avLst/>
          </a:prstGeom>
        </p:spPr>
      </p:pic>
      <p:sp>
        <p:nvSpPr>
          <p:cNvPr id="7" name="Textfeld 6">
            <a:extLst>
              <a:ext uri="{FF2B5EF4-FFF2-40B4-BE49-F238E27FC236}">
                <a16:creationId xmlns:a16="http://schemas.microsoft.com/office/drawing/2014/main" id="{74574677-9F5F-1B16-6703-2B3CA59A7066}"/>
              </a:ext>
            </a:extLst>
          </p:cNvPr>
          <p:cNvSpPr txBox="1"/>
          <p:nvPr/>
        </p:nvSpPr>
        <p:spPr>
          <a:xfrm>
            <a:off x="1331640" y="1844824"/>
            <a:ext cx="2880320" cy="369332"/>
          </a:xfrm>
          <a:prstGeom prst="rect">
            <a:avLst/>
          </a:prstGeom>
          <a:noFill/>
        </p:spPr>
        <p:txBody>
          <a:bodyPr wrap="square" rtlCol="0">
            <a:spAutoFit/>
          </a:bodyPr>
          <a:lstStyle/>
          <a:p>
            <a:r>
              <a:rPr lang="de-DE" dirty="0"/>
              <a:t>Beispiel Hessische Kröpfer</a:t>
            </a:r>
          </a:p>
        </p:txBody>
      </p:sp>
      <p:pic>
        <p:nvPicPr>
          <p:cNvPr id="2" name="Grafik 1">
            <a:extLst>
              <a:ext uri="{FF2B5EF4-FFF2-40B4-BE49-F238E27FC236}">
                <a16:creationId xmlns:a16="http://schemas.microsoft.com/office/drawing/2014/main" id="{21A3891A-6C2C-FFC4-422C-44EFD6299439}"/>
              </a:ext>
            </a:extLst>
          </p:cNvPr>
          <p:cNvPicPr>
            <a:picLocks noChangeAspect="1"/>
          </p:cNvPicPr>
          <p:nvPr/>
        </p:nvPicPr>
        <p:blipFill>
          <a:blip r:embed="rId3"/>
          <a:stretch>
            <a:fillRect/>
          </a:stretch>
        </p:blipFill>
        <p:spPr>
          <a:xfrm>
            <a:off x="7236296" y="6113553"/>
            <a:ext cx="1078557" cy="287291"/>
          </a:xfrm>
          <a:prstGeom prst="rect">
            <a:avLst/>
          </a:prstGeom>
        </p:spPr>
      </p:pic>
    </p:spTree>
    <p:extLst>
      <p:ext uri="{BB962C8B-B14F-4D97-AF65-F5344CB8AC3E}">
        <p14:creationId xmlns:p14="http://schemas.microsoft.com/office/powerpoint/2010/main" val="3477182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738187" y="692696"/>
            <a:ext cx="7667625" cy="792757"/>
          </a:xfrm>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sp>
        <p:nvSpPr>
          <p:cNvPr id="9" name="Fußzeilenplatzhalter 8"/>
          <p:cNvSpPr>
            <a:spLocks noGrp="1"/>
          </p:cNvSpPr>
          <p:nvPr>
            <p:ph type="ftr" sz="quarter" idx="11"/>
          </p:nvPr>
        </p:nvSpPr>
        <p:spPr>
          <a:xfrm>
            <a:off x="4359065" y="6364335"/>
            <a:ext cx="4212264" cy="274320"/>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101" name="Rectangle 5"/>
          <p:cNvSpPr>
            <a:spLocks noGrp="1" noChangeArrowheads="1"/>
          </p:cNvSpPr>
          <p:nvPr>
            <p:ph type="body" idx="4294967295"/>
          </p:nvPr>
        </p:nvSpPr>
        <p:spPr>
          <a:xfrm>
            <a:off x="738186" y="2192342"/>
            <a:ext cx="7866262" cy="3036858"/>
          </a:xfrm>
        </p:spPr>
        <p:txBody>
          <a:bodyPr>
            <a:normAutofit/>
          </a:bodyPr>
          <a:lstStyle/>
          <a:p>
            <a:pPr>
              <a:buNone/>
            </a:pPr>
            <a:endParaRPr lang="de-DE" sz="2400" dirty="0"/>
          </a:p>
          <a:p>
            <a:pPr>
              <a:buNone/>
            </a:pPr>
            <a:r>
              <a:rPr lang="de-DE" sz="3200" i="1" dirty="0">
                <a:effectLst>
                  <a:outerShdw blurRad="38100" dist="38100" dir="2700000" algn="tl">
                    <a:srgbClr val="000000">
                      <a:alpha val="43137"/>
                    </a:srgbClr>
                  </a:outerShdw>
                </a:effectLst>
              </a:rPr>
              <a:t>     </a:t>
            </a:r>
            <a:endParaRPr lang="de-DE" sz="2400" dirty="0">
              <a:solidFill>
                <a:srgbClr val="FFC000"/>
              </a:solidFill>
            </a:endParaRPr>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4" name="Grafik 3">
            <a:extLst>
              <a:ext uri="{FF2B5EF4-FFF2-40B4-BE49-F238E27FC236}">
                <a16:creationId xmlns:a16="http://schemas.microsoft.com/office/drawing/2014/main" id="{45654D93-0849-C325-F22E-A6C59F48D599}"/>
              </a:ext>
            </a:extLst>
          </p:cNvPr>
          <p:cNvPicPr>
            <a:picLocks noChangeAspect="1"/>
          </p:cNvPicPr>
          <p:nvPr/>
        </p:nvPicPr>
        <p:blipFill>
          <a:blip r:embed="rId2"/>
          <a:stretch>
            <a:fillRect/>
          </a:stretch>
        </p:blipFill>
        <p:spPr>
          <a:xfrm>
            <a:off x="155575" y="2492896"/>
            <a:ext cx="8858578" cy="2564435"/>
          </a:xfrm>
          <a:prstGeom prst="rect">
            <a:avLst/>
          </a:prstGeom>
        </p:spPr>
      </p:pic>
      <p:pic>
        <p:nvPicPr>
          <p:cNvPr id="2" name="Grafik 1">
            <a:extLst>
              <a:ext uri="{FF2B5EF4-FFF2-40B4-BE49-F238E27FC236}">
                <a16:creationId xmlns:a16="http://schemas.microsoft.com/office/drawing/2014/main" id="{574ED7FB-AB15-EC4F-9B42-7C2AD14EDF52}"/>
              </a:ext>
            </a:extLst>
          </p:cNvPr>
          <p:cNvPicPr>
            <a:picLocks noChangeAspect="1"/>
          </p:cNvPicPr>
          <p:nvPr/>
        </p:nvPicPr>
        <p:blipFill>
          <a:blip r:embed="rId3"/>
          <a:stretch>
            <a:fillRect/>
          </a:stretch>
        </p:blipFill>
        <p:spPr>
          <a:xfrm>
            <a:off x="7236296" y="6070627"/>
            <a:ext cx="1078557" cy="287291"/>
          </a:xfrm>
          <a:prstGeom prst="rect">
            <a:avLst/>
          </a:prstGeom>
        </p:spPr>
      </p:pic>
    </p:spTree>
    <p:extLst>
      <p:ext uri="{BB962C8B-B14F-4D97-AF65-F5344CB8AC3E}">
        <p14:creationId xmlns:p14="http://schemas.microsoft.com/office/powerpoint/2010/main" val="902190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738187" y="692696"/>
            <a:ext cx="7667625" cy="792757"/>
          </a:xfrm>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sp>
        <p:nvSpPr>
          <p:cNvPr id="9" name="Fußzeilenplatzhalter 8"/>
          <p:cNvSpPr>
            <a:spLocks noGrp="1"/>
          </p:cNvSpPr>
          <p:nvPr>
            <p:ph type="ftr" sz="quarter" idx="11"/>
          </p:nvPr>
        </p:nvSpPr>
        <p:spPr>
          <a:xfrm>
            <a:off x="4392184" y="6408245"/>
            <a:ext cx="4212264" cy="274320"/>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101" name="Rectangle 5"/>
          <p:cNvSpPr>
            <a:spLocks noGrp="1" noChangeArrowheads="1"/>
          </p:cNvSpPr>
          <p:nvPr>
            <p:ph type="body" idx="4294967295"/>
          </p:nvPr>
        </p:nvSpPr>
        <p:spPr>
          <a:xfrm>
            <a:off x="738186" y="2192342"/>
            <a:ext cx="7866262" cy="3036858"/>
          </a:xfrm>
        </p:spPr>
        <p:txBody>
          <a:bodyPr>
            <a:normAutofit/>
          </a:bodyPr>
          <a:lstStyle/>
          <a:p>
            <a:pPr>
              <a:buNone/>
            </a:pPr>
            <a:endParaRPr lang="de-DE" sz="2400" dirty="0"/>
          </a:p>
          <a:p>
            <a:pPr>
              <a:buNone/>
            </a:pPr>
            <a:r>
              <a:rPr lang="de-DE" sz="3200" i="1" dirty="0">
                <a:effectLst>
                  <a:outerShdw blurRad="38100" dist="38100" dir="2700000" algn="tl">
                    <a:srgbClr val="000000">
                      <a:alpha val="43137"/>
                    </a:srgbClr>
                  </a:outerShdw>
                </a:effectLst>
              </a:rPr>
              <a:t>     </a:t>
            </a:r>
            <a:endParaRPr lang="de-DE" sz="2400" dirty="0">
              <a:solidFill>
                <a:srgbClr val="FFC000"/>
              </a:solidFill>
            </a:endParaRPr>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3" name="Textfeld 2">
            <a:extLst>
              <a:ext uri="{FF2B5EF4-FFF2-40B4-BE49-F238E27FC236}">
                <a16:creationId xmlns:a16="http://schemas.microsoft.com/office/drawing/2014/main" id="{8FFA3C26-BF3F-D5A4-08B7-ECBB3B7E0599}"/>
              </a:ext>
            </a:extLst>
          </p:cNvPr>
          <p:cNvSpPr txBox="1"/>
          <p:nvPr/>
        </p:nvSpPr>
        <p:spPr>
          <a:xfrm>
            <a:off x="203545" y="2527370"/>
            <a:ext cx="8736905" cy="3693319"/>
          </a:xfrm>
          <a:prstGeom prst="rect">
            <a:avLst/>
          </a:prstGeom>
          <a:noFill/>
        </p:spPr>
        <p:txBody>
          <a:bodyPr wrap="square">
            <a:spAutoFit/>
          </a:bodyPr>
          <a:lstStyle/>
          <a:p>
            <a:pPr algn="just"/>
            <a:r>
              <a:rPr lang="de-DE" sz="1800" dirty="0">
                <a:effectLst/>
                <a:latin typeface="Arial" panose="020B0604020202020204" pitchFamily="34" charset="0"/>
                <a:ea typeface="Times New Roman" panose="02020603050405020304" pitchFamily="18" charset="0"/>
              </a:rPr>
              <a:t>Eine Problematik auf die ich hier zur Tagung auch nochmal eingehen möchte, ist die Vergabe der Preise auf die AOC-Klasse. Diese sollen zwar anteilig vergeben werden, aber eben </a:t>
            </a:r>
            <a:r>
              <a:rPr lang="de-DE" sz="1800" u="sng" dirty="0">
                <a:effectLst/>
                <a:latin typeface="Arial" panose="020B0604020202020204" pitchFamily="34" charset="0"/>
                <a:ea typeface="Times New Roman" panose="02020603050405020304" pitchFamily="18" charset="0"/>
              </a:rPr>
              <a:t>ohne Zuweisung von Bundespreisen</a:t>
            </a:r>
            <a:r>
              <a:rPr lang="de-DE" sz="1800" dirty="0">
                <a:effectLst/>
                <a:latin typeface="Arial" panose="020B0604020202020204" pitchFamily="34" charset="0"/>
                <a:ea typeface="Times New Roman" panose="02020603050405020304" pitchFamily="18" charset="0"/>
              </a:rPr>
              <a:t>. Aus der AAB unter XI. 1.d) lässt sich die Regelung zur Vergabe für uns Preisrichter herauslesen, so sind als Bundespreise aufgeführt: Siegerband (SB), Bundes-Medaille (BM) und Bundes-Leistungs-Prämie (BLP), da diese vom BDRG für die Vergabe zur Verfügung gestellt werden. Fachverbands- und Landesverbands-Preise gelten nicht als Bundespreise und dürfen so auch zur Vergabe in der AOC-Klasse kommen. In diesem Zusammenhang Erwähnung finden muss auch, wie unter AAB XI. Absatz 5.c.) festgelegt, dass man an Leistungs- und Zuchtpreisen nur mit Tieren teilnehmen kann, die im Rassen- und Farbenschläge-Verzeichnis des BDRG aufgeführt sind. Daraus resultiert, dass eine Teilnahme mit Tieren in der AOC-Klasse grundsätzlich ausgeschlossen ist.</a:t>
            </a:r>
            <a:endParaRPr lang="de-DE" sz="1800" dirty="0">
              <a:effectLst/>
              <a:latin typeface="Times New Roman" panose="02020603050405020304" pitchFamily="18" charset="0"/>
              <a:ea typeface="Times New Roman" panose="02020603050405020304" pitchFamily="18" charset="0"/>
            </a:endParaRPr>
          </a:p>
        </p:txBody>
      </p:sp>
      <p:sp>
        <p:nvSpPr>
          <p:cNvPr id="4" name="Textfeld 3">
            <a:extLst>
              <a:ext uri="{FF2B5EF4-FFF2-40B4-BE49-F238E27FC236}">
                <a16:creationId xmlns:a16="http://schemas.microsoft.com/office/drawing/2014/main" id="{254A0FE7-03EB-20D3-960A-5A71301388DB}"/>
              </a:ext>
            </a:extLst>
          </p:cNvPr>
          <p:cNvSpPr txBox="1"/>
          <p:nvPr/>
        </p:nvSpPr>
        <p:spPr>
          <a:xfrm>
            <a:off x="2375754" y="2021794"/>
            <a:ext cx="4392488" cy="461665"/>
          </a:xfrm>
          <a:prstGeom prst="rect">
            <a:avLst/>
          </a:prstGeom>
          <a:noFill/>
        </p:spPr>
        <p:txBody>
          <a:bodyPr wrap="square" rtlCol="0">
            <a:spAutoFit/>
          </a:bodyPr>
          <a:lstStyle/>
          <a:p>
            <a:r>
              <a:rPr lang="de-DE" sz="2400" b="1" dirty="0">
                <a:solidFill>
                  <a:srgbClr val="FF0000"/>
                </a:solidFill>
                <a:effectLst>
                  <a:outerShdw blurRad="38100" dist="38100" dir="2700000" algn="tl">
                    <a:srgbClr val="000000">
                      <a:alpha val="43137"/>
                    </a:srgbClr>
                  </a:outerShdw>
                </a:effectLst>
              </a:rPr>
              <a:t>Preisvergabe auf AOC-Klasse </a:t>
            </a:r>
          </a:p>
        </p:txBody>
      </p:sp>
      <p:pic>
        <p:nvPicPr>
          <p:cNvPr id="2" name="Grafik 1">
            <a:extLst>
              <a:ext uri="{FF2B5EF4-FFF2-40B4-BE49-F238E27FC236}">
                <a16:creationId xmlns:a16="http://schemas.microsoft.com/office/drawing/2014/main" id="{69B669FC-41ED-B25B-3C29-70B6BD37A26B}"/>
              </a:ext>
            </a:extLst>
          </p:cNvPr>
          <p:cNvPicPr>
            <a:picLocks noChangeAspect="1"/>
          </p:cNvPicPr>
          <p:nvPr/>
        </p:nvPicPr>
        <p:blipFill>
          <a:blip r:embed="rId2"/>
          <a:stretch>
            <a:fillRect/>
          </a:stretch>
        </p:blipFill>
        <p:spPr>
          <a:xfrm>
            <a:off x="7236296" y="6120954"/>
            <a:ext cx="1078557" cy="287291"/>
          </a:xfrm>
          <a:prstGeom prst="rect">
            <a:avLst/>
          </a:prstGeom>
        </p:spPr>
      </p:pic>
    </p:spTree>
    <p:extLst>
      <p:ext uri="{BB962C8B-B14F-4D97-AF65-F5344CB8AC3E}">
        <p14:creationId xmlns:p14="http://schemas.microsoft.com/office/powerpoint/2010/main" val="3210550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738187" y="692696"/>
            <a:ext cx="7667625" cy="792757"/>
          </a:xfrm>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sp>
        <p:nvSpPr>
          <p:cNvPr id="9" name="Fußzeilenplatzhalter 8"/>
          <p:cNvSpPr>
            <a:spLocks noGrp="1"/>
          </p:cNvSpPr>
          <p:nvPr>
            <p:ph type="ftr" sz="quarter" idx="11"/>
          </p:nvPr>
        </p:nvSpPr>
        <p:spPr>
          <a:xfrm>
            <a:off x="4359065" y="6364335"/>
            <a:ext cx="4212264" cy="274320"/>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101" name="Rectangle 5"/>
          <p:cNvSpPr>
            <a:spLocks noGrp="1" noChangeArrowheads="1"/>
          </p:cNvSpPr>
          <p:nvPr>
            <p:ph type="body" idx="4294967295"/>
          </p:nvPr>
        </p:nvSpPr>
        <p:spPr>
          <a:xfrm>
            <a:off x="738186" y="2192342"/>
            <a:ext cx="7866262" cy="3036858"/>
          </a:xfrm>
        </p:spPr>
        <p:txBody>
          <a:bodyPr>
            <a:normAutofit/>
          </a:bodyPr>
          <a:lstStyle/>
          <a:p>
            <a:pPr>
              <a:buNone/>
            </a:pPr>
            <a:endParaRPr lang="de-DE" sz="2400" dirty="0"/>
          </a:p>
          <a:p>
            <a:pPr>
              <a:buNone/>
            </a:pPr>
            <a:r>
              <a:rPr lang="de-DE" sz="3200" i="1" dirty="0">
                <a:effectLst>
                  <a:outerShdw blurRad="38100" dist="38100" dir="2700000" algn="tl">
                    <a:srgbClr val="000000">
                      <a:alpha val="43137"/>
                    </a:srgbClr>
                  </a:outerShdw>
                </a:effectLst>
              </a:rPr>
              <a:t>     </a:t>
            </a:r>
            <a:endParaRPr lang="de-DE" sz="2400" dirty="0">
              <a:solidFill>
                <a:srgbClr val="FFC000"/>
              </a:solidFill>
            </a:endParaRPr>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3" name="Textfeld 2">
            <a:extLst>
              <a:ext uri="{FF2B5EF4-FFF2-40B4-BE49-F238E27FC236}">
                <a16:creationId xmlns:a16="http://schemas.microsoft.com/office/drawing/2014/main" id="{D47FF205-B4FE-097C-F506-41E92AFC73A5}"/>
              </a:ext>
            </a:extLst>
          </p:cNvPr>
          <p:cNvSpPr txBox="1"/>
          <p:nvPr/>
        </p:nvSpPr>
        <p:spPr>
          <a:xfrm>
            <a:off x="298500" y="2804649"/>
            <a:ext cx="8496944" cy="3631763"/>
          </a:xfrm>
          <a:prstGeom prst="rect">
            <a:avLst/>
          </a:prstGeom>
          <a:noFill/>
        </p:spPr>
        <p:txBody>
          <a:bodyPr wrap="square">
            <a:spAutoFit/>
          </a:bodyPr>
          <a:lstStyle/>
          <a:p>
            <a:pPr algn="ctr"/>
            <a:r>
              <a:rPr lang="de-DE" dirty="0">
                <a:effectLst/>
                <a:latin typeface="Arial" panose="020B0604020202020204" pitchFamily="34" charset="0"/>
                <a:ea typeface="Times New Roman" panose="02020603050405020304" pitchFamily="18" charset="0"/>
                <a:cs typeface="Arial" panose="020B0604020202020204" pitchFamily="34" charset="0"/>
              </a:rPr>
              <a:t>Tierschutzrelevante Änderung in Anlehnung an die Tierbörsenordnung          Antrag TASCH an den BZA</a:t>
            </a:r>
            <a:endParaRPr lang="de-DE" dirty="0">
              <a:effectLst/>
              <a:latin typeface="Arial" panose="020B0604020202020204" pitchFamily="34" charset="0"/>
              <a:ea typeface="Calibri" panose="020F0502020204030204" pitchFamily="34" charset="0"/>
              <a:cs typeface="Arial" panose="020B0604020202020204" pitchFamily="34" charset="0"/>
            </a:endParaRPr>
          </a:p>
          <a:p>
            <a:pPr algn="ctr"/>
            <a:r>
              <a:rPr lang="de-DE" dirty="0">
                <a:effectLst/>
                <a:latin typeface="Arial" panose="020B0604020202020204" pitchFamily="34" charset="0"/>
                <a:ea typeface="Times New Roman" panose="02020603050405020304" pitchFamily="18" charset="0"/>
                <a:cs typeface="Arial" panose="020B0604020202020204" pitchFamily="34" charset="0"/>
              </a:rPr>
              <a:t>Bei folgenden Rassen wird die Käfiggröße von 40er auf 50er Käfige geändert:</a:t>
            </a:r>
            <a:endParaRPr lang="de-DE" dirty="0">
              <a:effectLst/>
              <a:latin typeface="Arial" panose="020B0604020202020204" pitchFamily="34" charset="0"/>
              <a:ea typeface="Calibri" panose="020F0502020204030204" pitchFamily="34" charset="0"/>
              <a:cs typeface="Arial" panose="020B0604020202020204" pitchFamily="34" charset="0"/>
            </a:endParaRPr>
          </a:p>
          <a:p>
            <a:pPr algn="ctr"/>
            <a:endParaRPr lang="de-DE" dirty="0">
              <a:effectLst/>
              <a:latin typeface="Arial" panose="020B0604020202020204" pitchFamily="34" charset="0"/>
              <a:ea typeface="Times New Roman" panose="02020603050405020304" pitchFamily="18" charset="0"/>
              <a:cs typeface="Arial" panose="020B0604020202020204" pitchFamily="34" charset="0"/>
            </a:endParaRPr>
          </a:p>
          <a:p>
            <a:pPr algn="ctr"/>
            <a:r>
              <a:rPr lang="de-DE"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Mondain</a:t>
            </a:r>
            <a:r>
              <a:rPr lang="de-DE"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 Strasser - Luchstauben - </a:t>
            </a:r>
            <a:r>
              <a:rPr lang="de-DE"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Soultzer</a:t>
            </a:r>
            <a:r>
              <a:rPr lang="de-DE"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Hauben</a:t>
            </a:r>
            <a:r>
              <a:rPr lang="de-DE"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  </a:t>
            </a:r>
          </a:p>
          <a:p>
            <a:pPr algn="ctr"/>
            <a:r>
              <a:rPr lang="de-DE"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Ägyptische</a:t>
            </a:r>
            <a:r>
              <a:rPr lang="de-DE"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Segler -</a:t>
            </a:r>
            <a:r>
              <a:rPr lang="de-DE"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Syrische</a:t>
            </a:r>
            <a:r>
              <a:rPr lang="de-DE"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Segler - </a:t>
            </a:r>
            <a:r>
              <a:rPr lang="de-DE"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Kingtauben</a:t>
            </a:r>
            <a:endParaRPr lang="de-DE"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lgn="ctr"/>
            <a:r>
              <a:rPr lang="de-DE" dirty="0">
                <a:effectLst/>
                <a:latin typeface="Arial" panose="020B0604020202020204" pitchFamily="34" charset="0"/>
                <a:ea typeface="Times New Roman" panose="02020603050405020304" pitchFamily="18" charset="0"/>
                <a:cs typeface="Arial" panose="020B0604020202020204" pitchFamily="34" charset="0"/>
              </a:rPr>
              <a:t> </a:t>
            </a:r>
            <a:endParaRPr lang="de-DE" dirty="0">
              <a:effectLst/>
              <a:latin typeface="Arial" panose="020B0604020202020204" pitchFamily="34" charset="0"/>
              <a:ea typeface="Calibri" panose="020F0502020204030204" pitchFamily="34" charset="0"/>
              <a:cs typeface="Arial" panose="020B0604020202020204" pitchFamily="34" charset="0"/>
            </a:endParaRPr>
          </a:p>
          <a:p>
            <a:pPr algn="ctr"/>
            <a:endParaRPr lang="de-DE" dirty="0">
              <a:effectLst/>
              <a:latin typeface="Arial" panose="020B0604020202020204" pitchFamily="34" charset="0"/>
              <a:ea typeface="Times New Roman" panose="02020603050405020304" pitchFamily="18" charset="0"/>
              <a:cs typeface="Arial" panose="020B0604020202020204" pitchFamily="34" charset="0"/>
            </a:endParaRPr>
          </a:p>
          <a:p>
            <a:pPr algn="ctr"/>
            <a:r>
              <a:rPr lang="de-DE" dirty="0">
                <a:effectLst/>
                <a:latin typeface="Arial" panose="020B0604020202020204" pitchFamily="34" charset="0"/>
                <a:ea typeface="Times New Roman" panose="02020603050405020304" pitchFamily="18" charset="0"/>
                <a:cs typeface="Arial" panose="020B0604020202020204" pitchFamily="34" charset="0"/>
              </a:rPr>
              <a:t>Daraus resultiert die Änderung im Satzungsordner Seite 11.1  und </a:t>
            </a:r>
            <a:r>
              <a:rPr lang="de-DE" dirty="0">
                <a:latin typeface="Arial" panose="020B0604020202020204" pitchFamily="34" charset="0"/>
                <a:ea typeface="Times New Roman" panose="02020603050405020304" pitchFamily="18" charset="0"/>
                <a:cs typeface="Arial" panose="020B0604020202020204" pitchFamily="34" charset="0"/>
              </a:rPr>
              <a:t>F</a:t>
            </a:r>
            <a:r>
              <a:rPr lang="de-DE" dirty="0">
                <a:effectLst/>
                <a:latin typeface="Arial" panose="020B0604020202020204" pitchFamily="34" charset="0"/>
                <a:ea typeface="Times New Roman" panose="02020603050405020304" pitchFamily="18" charset="0"/>
                <a:cs typeface="Arial" panose="020B0604020202020204" pitchFamily="34" charset="0"/>
              </a:rPr>
              <a:t>olgende:  </a:t>
            </a:r>
            <a:endParaRPr lang="de-DE" dirty="0">
              <a:effectLst/>
              <a:latin typeface="Arial" panose="020B0604020202020204" pitchFamily="34" charset="0"/>
              <a:ea typeface="Calibri" panose="020F0502020204030204" pitchFamily="34" charset="0"/>
              <a:cs typeface="Arial" panose="020B0604020202020204" pitchFamily="34" charset="0"/>
            </a:endParaRPr>
          </a:p>
          <a:p>
            <a:pPr algn="ctr"/>
            <a:r>
              <a:rPr lang="de-DE" dirty="0">
                <a:latin typeface="Arial" panose="020B0604020202020204" pitchFamily="34" charset="0"/>
                <a:ea typeface="Calibri" panose="020F0502020204030204" pitchFamily="34" charset="0"/>
                <a:cs typeface="Arial" panose="020B0604020202020204" pitchFamily="34" charset="0"/>
              </a:rPr>
              <a:t>Gruppierung unseres Rassegeflügels auf Ausstellungen, </a:t>
            </a:r>
            <a:r>
              <a:rPr lang="de-DE" strike="sngStrike" dirty="0">
                <a:latin typeface="Arial" panose="020B0604020202020204" pitchFamily="34" charset="0"/>
                <a:ea typeface="Calibri" panose="020F0502020204030204" pitchFamily="34" charset="0"/>
                <a:cs typeface="Arial" panose="020B0604020202020204" pitchFamily="34" charset="0"/>
              </a:rPr>
              <a:t>Empfehlung für die richtigen</a:t>
            </a:r>
            <a:r>
              <a:rPr lang="de-DE" dirty="0">
                <a:latin typeface="Arial" panose="020B0604020202020204" pitchFamily="34" charset="0"/>
                <a:ea typeface="Calibri" panose="020F0502020204030204" pitchFamily="34" charset="0"/>
                <a:cs typeface="Arial" panose="020B0604020202020204" pitchFamily="34" charset="0"/>
              </a:rPr>
              <a:t> </a:t>
            </a:r>
            <a:r>
              <a:rPr lang="de-DE" u="sng" dirty="0">
                <a:latin typeface="Arial" panose="020B0604020202020204" pitchFamily="34" charset="0"/>
                <a:ea typeface="Calibri" panose="020F0502020204030204" pitchFamily="34" charset="0"/>
                <a:cs typeface="Arial" panose="020B0604020202020204" pitchFamily="34" charset="0"/>
              </a:rPr>
              <a:t>vorgeschriebene</a:t>
            </a:r>
            <a:r>
              <a:rPr lang="de-DE" dirty="0">
                <a:latin typeface="Arial" panose="020B0604020202020204" pitchFamily="34" charset="0"/>
                <a:ea typeface="Calibri" panose="020F0502020204030204" pitchFamily="34" charset="0"/>
                <a:cs typeface="Arial" panose="020B0604020202020204" pitchFamily="34" charset="0"/>
              </a:rPr>
              <a:t> Käfiggrößen und Einstreu</a:t>
            </a:r>
            <a:endParaRPr lang="de-DE" dirty="0">
              <a:effectLst/>
              <a:latin typeface="Arial" panose="020B0604020202020204" pitchFamily="34" charset="0"/>
              <a:ea typeface="Calibri" panose="020F0502020204030204" pitchFamily="34" charset="0"/>
              <a:cs typeface="Arial" panose="020B0604020202020204" pitchFamily="34" charset="0"/>
            </a:endParaRPr>
          </a:p>
          <a:p>
            <a:pPr algn="ctr"/>
            <a:endParaRPr lang="de-DE" dirty="0">
              <a:effectLst/>
              <a:latin typeface="Arial" panose="020B0604020202020204" pitchFamily="34" charset="0"/>
              <a:ea typeface="Calibri" panose="020F0502020204030204" pitchFamily="34" charset="0"/>
              <a:cs typeface="Arial" panose="020B0604020202020204" pitchFamily="34" charset="0"/>
            </a:endParaRPr>
          </a:p>
          <a:p>
            <a:pPr algn="ctr"/>
            <a:r>
              <a:rPr lang="de-DE" sz="1400" dirty="0">
                <a:effectLst/>
                <a:latin typeface="Verdana" panose="020B0604030504040204" pitchFamily="34" charset="0"/>
                <a:ea typeface="Times New Roman" panose="02020603050405020304" pitchFamily="18" charset="0"/>
              </a:rPr>
              <a:t> </a:t>
            </a:r>
            <a:endParaRPr lang="de-DE" sz="2000" dirty="0">
              <a:effectLst/>
              <a:latin typeface="Calibri" panose="020F0502020204030204" pitchFamily="34" charset="0"/>
              <a:ea typeface="Calibri" panose="020F0502020204030204" pitchFamily="34" charset="0"/>
            </a:endParaRPr>
          </a:p>
        </p:txBody>
      </p:sp>
      <p:sp>
        <p:nvSpPr>
          <p:cNvPr id="4" name="Textfeld 3">
            <a:extLst>
              <a:ext uri="{FF2B5EF4-FFF2-40B4-BE49-F238E27FC236}">
                <a16:creationId xmlns:a16="http://schemas.microsoft.com/office/drawing/2014/main" id="{58A22EC8-21FF-9B6F-1514-74161A143D1C}"/>
              </a:ext>
            </a:extLst>
          </p:cNvPr>
          <p:cNvSpPr txBox="1"/>
          <p:nvPr/>
        </p:nvSpPr>
        <p:spPr>
          <a:xfrm>
            <a:off x="460375" y="1922679"/>
            <a:ext cx="8216081" cy="707886"/>
          </a:xfrm>
          <a:prstGeom prst="rect">
            <a:avLst/>
          </a:prstGeom>
          <a:noFill/>
        </p:spPr>
        <p:txBody>
          <a:bodyPr wrap="square" rtlCol="0">
            <a:spAutoFit/>
          </a:bodyPr>
          <a:lstStyle/>
          <a:p>
            <a:pPr algn="ctr"/>
            <a:r>
              <a:rPr lang="de-DE"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Hauptaugenmerk bleibt die Darstellung unseres Hobbys auf die Mitwelt bzw. auf unser Umfeld</a:t>
            </a:r>
          </a:p>
        </p:txBody>
      </p:sp>
      <p:pic>
        <p:nvPicPr>
          <p:cNvPr id="2" name="Grafik 1">
            <a:extLst>
              <a:ext uri="{FF2B5EF4-FFF2-40B4-BE49-F238E27FC236}">
                <a16:creationId xmlns:a16="http://schemas.microsoft.com/office/drawing/2014/main" id="{055FD374-9D60-0E58-10B8-B25C1BAC24DC}"/>
              </a:ext>
            </a:extLst>
          </p:cNvPr>
          <p:cNvPicPr>
            <a:picLocks noChangeAspect="1"/>
          </p:cNvPicPr>
          <p:nvPr/>
        </p:nvPicPr>
        <p:blipFill>
          <a:blip r:embed="rId2"/>
          <a:stretch>
            <a:fillRect/>
          </a:stretch>
        </p:blipFill>
        <p:spPr>
          <a:xfrm>
            <a:off x="7236296" y="6110067"/>
            <a:ext cx="1079948" cy="287662"/>
          </a:xfrm>
          <a:prstGeom prst="rect">
            <a:avLst/>
          </a:prstGeom>
        </p:spPr>
      </p:pic>
    </p:spTree>
    <p:extLst>
      <p:ext uri="{BB962C8B-B14F-4D97-AF65-F5344CB8AC3E}">
        <p14:creationId xmlns:p14="http://schemas.microsoft.com/office/powerpoint/2010/main" val="1544388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738187" y="692696"/>
            <a:ext cx="7667625" cy="792757"/>
          </a:xfrm>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sp>
        <p:nvSpPr>
          <p:cNvPr id="9" name="Fußzeilenplatzhalter 8"/>
          <p:cNvSpPr>
            <a:spLocks noGrp="1"/>
          </p:cNvSpPr>
          <p:nvPr>
            <p:ph type="ftr" sz="quarter" idx="11"/>
          </p:nvPr>
        </p:nvSpPr>
        <p:spPr>
          <a:xfrm>
            <a:off x="4392184" y="6394454"/>
            <a:ext cx="4212264" cy="274320"/>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101" name="Rectangle 5"/>
          <p:cNvSpPr>
            <a:spLocks noGrp="1" noChangeArrowheads="1"/>
          </p:cNvSpPr>
          <p:nvPr>
            <p:ph type="body" idx="4294967295"/>
          </p:nvPr>
        </p:nvSpPr>
        <p:spPr>
          <a:xfrm>
            <a:off x="738186" y="2192342"/>
            <a:ext cx="7866262" cy="3036858"/>
          </a:xfrm>
        </p:spPr>
        <p:txBody>
          <a:bodyPr>
            <a:normAutofit/>
          </a:bodyPr>
          <a:lstStyle/>
          <a:p>
            <a:pPr>
              <a:buNone/>
            </a:pPr>
            <a:endParaRPr lang="de-DE" sz="2400" dirty="0"/>
          </a:p>
          <a:p>
            <a:pPr>
              <a:buNone/>
            </a:pPr>
            <a:r>
              <a:rPr lang="de-DE" sz="3200" i="1" dirty="0">
                <a:effectLst>
                  <a:outerShdw blurRad="38100" dist="38100" dir="2700000" algn="tl">
                    <a:srgbClr val="000000">
                      <a:alpha val="43137"/>
                    </a:srgbClr>
                  </a:outerShdw>
                </a:effectLst>
              </a:rPr>
              <a:t>     </a:t>
            </a:r>
            <a:endParaRPr lang="de-DE" sz="2400" dirty="0">
              <a:solidFill>
                <a:srgbClr val="FFC000"/>
              </a:solidFill>
            </a:endParaRPr>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3" name="Textfeld 2">
            <a:extLst>
              <a:ext uri="{FF2B5EF4-FFF2-40B4-BE49-F238E27FC236}">
                <a16:creationId xmlns:a16="http://schemas.microsoft.com/office/drawing/2014/main" id="{B2C5A7C5-9DED-0A13-B5C4-011D4CD30F4D}"/>
              </a:ext>
            </a:extLst>
          </p:cNvPr>
          <p:cNvSpPr txBox="1"/>
          <p:nvPr/>
        </p:nvSpPr>
        <p:spPr>
          <a:xfrm>
            <a:off x="738186" y="2348880"/>
            <a:ext cx="6119814" cy="369332"/>
          </a:xfrm>
          <a:prstGeom prst="rect">
            <a:avLst/>
          </a:prstGeom>
          <a:noFill/>
        </p:spPr>
        <p:txBody>
          <a:bodyPr wrap="square">
            <a:spAutoFit/>
          </a:bodyPr>
          <a:lstStyle/>
          <a:p>
            <a:endParaRPr lang="de-DE" sz="1800" dirty="0">
              <a:effectLst/>
              <a:latin typeface="Calibri" panose="020F0502020204030204" pitchFamily="34" charset="0"/>
              <a:ea typeface="Calibri" panose="020F0502020204030204" pitchFamily="34" charset="0"/>
            </a:endParaRPr>
          </a:p>
        </p:txBody>
      </p:sp>
      <p:sp>
        <p:nvSpPr>
          <p:cNvPr id="2" name="Textfeld 1">
            <a:extLst>
              <a:ext uri="{FF2B5EF4-FFF2-40B4-BE49-F238E27FC236}">
                <a16:creationId xmlns:a16="http://schemas.microsoft.com/office/drawing/2014/main" id="{C727C5C9-67FC-BE42-2302-B51DD4162A21}"/>
              </a:ext>
            </a:extLst>
          </p:cNvPr>
          <p:cNvSpPr txBox="1"/>
          <p:nvPr/>
        </p:nvSpPr>
        <p:spPr>
          <a:xfrm>
            <a:off x="611560" y="2060848"/>
            <a:ext cx="8136904" cy="3600986"/>
          </a:xfrm>
          <a:prstGeom prst="rect">
            <a:avLst/>
          </a:prstGeom>
          <a:noFill/>
        </p:spPr>
        <p:txBody>
          <a:bodyPr wrap="square" rtlCol="0">
            <a:spAutoFit/>
          </a:bodyPr>
          <a:lstStyle/>
          <a:p>
            <a:pPr algn="ctr"/>
            <a:r>
              <a:rPr lang="de-DE" sz="3200" dirty="0">
                <a:latin typeface="Arial" panose="020B0604020202020204" pitchFamily="34" charset="0"/>
                <a:cs typeface="Arial" panose="020B0604020202020204" pitchFamily="34" charset="0"/>
              </a:rPr>
              <a:t>Mehr Berücksichtigung muss und wird dies auch in Zukunft bei der Entstehung der  Standardbilder haben.</a:t>
            </a:r>
          </a:p>
          <a:p>
            <a:pPr algn="ctr"/>
            <a:endParaRPr lang="de-DE" sz="3200" dirty="0">
              <a:latin typeface="Arial" panose="020B0604020202020204" pitchFamily="34" charset="0"/>
              <a:cs typeface="Arial" panose="020B0604020202020204" pitchFamily="34" charset="0"/>
            </a:endParaRPr>
          </a:p>
          <a:p>
            <a:pPr algn="ctr"/>
            <a:r>
              <a:rPr lang="de-DE" sz="2000" dirty="0">
                <a:latin typeface="Arial" panose="020B0604020202020204" pitchFamily="34" charset="0"/>
                <a:cs typeface="Arial" panose="020B0604020202020204" pitchFamily="34" charset="0"/>
              </a:rPr>
              <a:t>In Vorbereitung zu unserer ESKT-Sitzung in Sofia hat sich Jean-Louis Frindel Gedanken über die Zukunft der </a:t>
            </a:r>
            <a:r>
              <a:rPr lang="de-DE" sz="2000" dirty="0" err="1">
                <a:latin typeface="Arial" panose="020B0604020202020204" pitchFamily="34" charset="0"/>
                <a:cs typeface="Arial" panose="020B0604020202020204" pitchFamily="34" charset="0"/>
              </a:rPr>
              <a:t>kurzschnäbligen</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Mövchen</a:t>
            </a:r>
            <a:r>
              <a:rPr lang="de-DE" sz="2000" dirty="0">
                <a:latin typeface="Arial" panose="020B0604020202020204" pitchFamily="34" charset="0"/>
                <a:cs typeface="Arial" panose="020B0604020202020204" pitchFamily="34" charset="0"/>
              </a:rPr>
              <a:t> (hier explizit beim </a:t>
            </a:r>
            <a:r>
              <a:rPr lang="de-DE" sz="2000" dirty="0" err="1">
                <a:latin typeface="Arial" panose="020B0604020202020204" pitchFamily="34" charset="0"/>
                <a:cs typeface="Arial" panose="020B0604020202020204" pitchFamily="34" charset="0"/>
              </a:rPr>
              <a:t>Turbitmövchen</a:t>
            </a:r>
            <a:r>
              <a:rPr lang="de-DE" sz="2000" dirty="0">
                <a:latin typeface="Arial" panose="020B0604020202020204" pitchFamily="34" charset="0"/>
                <a:cs typeface="Arial" panose="020B0604020202020204" pitchFamily="34" charset="0"/>
              </a:rPr>
              <a:t>) gemacht. Anstoß war und ist </a:t>
            </a:r>
            <a:r>
              <a:rPr lang="fr-FR" sz="2000" dirty="0" err="1">
                <a:effectLst/>
                <a:latin typeface="Arial" panose="020B0604020202020204" pitchFamily="34" charset="0"/>
                <a:ea typeface="Times New Roman" panose="02020603050405020304" pitchFamily="18" charset="0"/>
                <a:cs typeface="Arial" panose="020B0604020202020204" pitchFamily="34" charset="0"/>
              </a:rPr>
              <a:t>das</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vorgesehene</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Forschungsprojekt</a:t>
            </a:r>
            <a:r>
              <a:rPr lang="fr-FR" sz="2000" dirty="0">
                <a:effectLst/>
                <a:latin typeface="Arial" panose="020B0604020202020204" pitchFamily="34" charset="0"/>
                <a:ea typeface="Times New Roman" panose="02020603050405020304" pitchFamily="18" charset="0"/>
                <a:cs typeface="Arial" panose="020B0604020202020204" pitchFamily="34" charset="0"/>
              </a:rPr>
              <a:t> mit </a:t>
            </a:r>
            <a:r>
              <a:rPr lang="fr-FR" sz="2000" dirty="0" err="1">
                <a:effectLst/>
                <a:latin typeface="Arial" panose="020B0604020202020204" pitchFamily="34" charset="0"/>
                <a:ea typeface="Times New Roman" panose="02020603050405020304" pitchFamily="18" charset="0"/>
                <a:cs typeface="Arial" panose="020B0604020202020204" pitchFamily="34" charset="0"/>
              </a:rPr>
              <a:t>kurzschnäbligen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Taubenrassen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am</a:t>
            </a:r>
            <a:r>
              <a:rPr lang="fr-FR" sz="2000" dirty="0">
                <a:effectLst/>
                <a:latin typeface="Arial" panose="020B0604020202020204" pitchFamily="34" charset="0"/>
                <a:ea typeface="Times New Roman" panose="02020603050405020304" pitchFamily="18" charset="0"/>
                <a:cs typeface="Arial" panose="020B0604020202020204" pitchFamily="34" charset="0"/>
              </a:rPr>
              <a:t> WGH (</a:t>
            </a:r>
            <a:r>
              <a:rPr lang="fr-FR" sz="2000" dirty="0" err="1">
                <a:effectLst/>
                <a:latin typeface="Arial" panose="020B0604020202020204" pitchFamily="34" charset="0"/>
                <a:ea typeface="Times New Roman" panose="02020603050405020304" pitchFamily="18" charset="0"/>
                <a:cs typeface="Arial" panose="020B0604020202020204" pitchFamily="34" charset="0"/>
              </a:rPr>
              <a:t>Wissenschaftlichen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Geflügelhof</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endParaRPr lang="de-DE" sz="2000" dirty="0">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E43D18E8-82FA-2F6F-090E-FAD4A6E7535B}"/>
              </a:ext>
            </a:extLst>
          </p:cNvPr>
          <p:cNvPicPr>
            <a:picLocks noChangeAspect="1"/>
          </p:cNvPicPr>
          <p:nvPr/>
        </p:nvPicPr>
        <p:blipFill>
          <a:blip r:embed="rId2"/>
          <a:stretch>
            <a:fillRect/>
          </a:stretch>
        </p:blipFill>
        <p:spPr>
          <a:xfrm>
            <a:off x="7164288" y="6092284"/>
            <a:ext cx="1134417" cy="302170"/>
          </a:xfrm>
          <a:prstGeom prst="rect">
            <a:avLst/>
          </a:prstGeom>
        </p:spPr>
      </p:pic>
    </p:spTree>
    <p:extLst>
      <p:ext uri="{BB962C8B-B14F-4D97-AF65-F5344CB8AC3E}">
        <p14:creationId xmlns:p14="http://schemas.microsoft.com/office/powerpoint/2010/main" val="1314994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738187" y="692696"/>
            <a:ext cx="7667625" cy="792757"/>
          </a:xfrm>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sp>
        <p:nvSpPr>
          <p:cNvPr id="9" name="Fußzeilenplatzhalter 8"/>
          <p:cNvSpPr>
            <a:spLocks noGrp="1"/>
          </p:cNvSpPr>
          <p:nvPr>
            <p:ph type="ftr" sz="quarter" idx="11"/>
          </p:nvPr>
        </p:nvSpPr>
        <p:spPr>
          <a:xfrm>
            <a:off x="4355976" y="6471374"/>
            <a:ext cx="4212264" cy="274320"/>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101" name="Rectangle 5"/>
          <p:cNvSpPr>
            <a:spLocks noGrp="1" noChangeArrowheads="1"/>
          </p:cNvSpPr>
          <p:nvPr>
            <p:ph type="body" idx="4294967295"/>
          </p:nvPr>
        </p:nvSpPr>
        <p:spPr>
          <a:xfrm>
            <a:off x="-14436" y="1482427"/>
            <a:ext cx="5436097" cy="4519510"/>
          </a:xfrm>
        </p:spPr>
        <p:txBody>
          <a:bodyPr>
            <a:noAutofit/>
          </a:bodyPr>
          <a:lstStyle/>
          <a:p>
            <a:pPr>
              <a:buNone/>
            </a:pPr>
            <a:endParaRPr lang="de-DE" sz="1200" dirty="0">
              <a:latin typeface="Arial" panose="020B0604020202020204" pitchFamily="34" charset="0"/>
              <a:cs typeface="Arial" panose="020B0604020202020204" pitchFamily="34" charset="0"/>
            </a:endParaRPr>
          </a:p>
          <a:p>
            <a:pPr algn="just">
              <a:lnSpc>
                <a:spcPct val="170000"/>
              </a:lnSpc>
              <a:buNone/>
            </a:pPr>
            <a:r>
              <a:rPr lang="de-DE" sz="12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sz="1200" dirty="0">
                <a:latin typeface="Arial" panose="020B0604020202020204" pitchFamily="34" charset="0"/>
                <a:cs typeface="Arial" panose="020B0604020202020204" pitchFamily="34" charset="0"/>
              </a:rPr>
              <a:t>Anerkannt wurden auch in diesem Jahr wiederholt keine gänzlich neuen Rassen. Wobei eine neue Rasse im Sichtungsverfahren in Hannover präsentiert wurde: </a:t>
            </a:r>
            <a:r>
              <a:rPr lang="de-DE" sz="1200" dirty="0">
                <a:latin typeface="Arial" panose="020B0604020202020204" pitchFamily="34" charset="0"/>
                <a:ea typeface="Times New Roman" panose="02020603050405020304" pitchFamily="18" charset="0"/>
                <a:cs typeface="Arial" panose="020B0604020202020204" pitchFamily="34" charset="0"/>
              </a:rPr>
              <a:t>Z</a:t>
            </a:r>
            <a:r>
              <a:rPr lang="de-DE" sz="1200" dirty="0">
                <a:effectLst/>
                <a:latin typeface="Arial" panose="020B0604020202020204" pitchFamily="34" charset="0"/>
                <a:ea typeface="Times New Roman" panose="02020603050405020304" pitchFamily="18" charset="0"/>
                <a:cs typeface="Arial" panose="020B0604020202020204" pitchFamily="34" charset="0"/>
              </a:rPr>
              <a:t>um ersten Mal gezeigt wurden die aus dem Libanon stammenden,</a:t>
            </a:r>
            <a:r>
              <a:rPr lang="de-DE" sz="1200" b="1" dirty="0">
                <a:effectLst/>
                <a:latin typeface="Arial" panose="020B0604020202020204" pitchFamily="34" charset="0"/>
                <a:ea typeface="Times New Roman" panose="02020603050405020304" pitchFamily="18" charset="0"/>
                <a:cs typeface="Arial" panose="020B0604020202020204" pitchFamily="34" charset="0"/>
              </a:rPr>
              <a:t> </a:t>
            </a:r>
            <a:r>
              <a:rPr lang="de-DE" sz="1200" b="1" dirty="0" err="1">
                <a:effectLst/>
                <a:latin typeface="Arial" panose="020B0604020202020204" pitchFamily="34" charset="0"/>
                <a:ea typeface="Times New Roman" panose="02020603050405020304" pitchFamily="18" charset="0"/>
                <a:cs typeface="Arial" panose="020B0604020202020204" pitchFamily="34" charset="0"/>
              </a:rPr>
              <a:t>Shafer</a:t>
            </a:r>
            <a:r>
              <a:rPr lang="de-DE" sz="1200" b="1" dirty="0">
                <a:effectLst/>
                <a:latin typeface="Arial" panose="020B0604020202020204" pitchFamily="34" charset="0"/>
                <a:ea typeface="Times New Roman" panose="02020603050405020304" pitchFamily="18" charset="0"/>
                <a:cs typeface="Arial" panose="020B0604020202020204" pitchFamily="34" charset="0"/>
              </a:rPr>
              <a:t> Tauben</a:t>
            </a:r>
            <a:r>
              <a:rPr lang="de-DE" sz="1200" dirty="0">
                <a:effectLst/>
                <a:latin typeface="Arial" panose="020B0604020202020204" pitchFamily="34" charset="0"/>
                <a:ea typeface="Times New Roman" panose="02020603050405020304" pitchFamily="18" charset="0"/>
                <a:cs typeface="Arial" panose="020B0604020202020204" pitchFamily="34" charset="0"/>
              </a:rPr>
              <a:t>. Sie sollen einen kräftigen Körper mit abfallender Haltung, verbunden mit einem verhältnismäßig schlanken Hals und hohem Stand, zeigen.</a:t>
            </a:r>
            <a:r>
              <a:rPr lang="de-DE" sz="1200" b="1"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70000"/>
              </a:lnSpc>
              <a:buNone/>
            </a:pPr>
            <a:r>
              <a:rPr lang="de-DE" sz="1200" dirty="0">
                <a:effectLst/>
                <a:latin typeface="Arial" panose="020B0604020202020204" pitchFamily="34" charset="0"/>
                <a:ea typeface="Times New Roman" panose="02020603050405020304" pitchFamily="18" charset="0"/>
                <a:cs typeface="Arial" panose="020B0604020202020204" pitchFamily="34" charset="0"/>
              </a:rPr>
              <a:t>    Zur Sichtung gemeldet waren sie in</a:t>
            </a:r>
            <a:r>
              <a:rPr lang="de-DE" sz="1200" b="1" dirty="0">
                <a:effectLst/>
                <a:latin typeface="Arial" panose="020B0604020202020204" pitchFamily="34" charset="0"/>
                <a:ea typeface="Times New Roman" panose="02020603050405020304" pitchFamily="18" charset="0"/>
                <a:cs typeface="Arial" panose="020B0604020202020204" pitchFamily="34" charset="0"/>
              </a:rPr>
              <a:t> Eisfarbig-gehämmert </a:t>
            </a:r>
            <a:r>
              <a:rPr lang="de-DE" sz="1200" dirty="0">
                <a:effectLst/>
                <a:latin typeface="Arial" panose="020B0604020202020204" pitchFamily="34" charset="0"/>
                <a:ea typeface="Times New Roman" panose="02020603050405020304" pitchFamily="18" charset="0"/>
                <a:cs typeface="Arial" panose="020B0604020202020204" pitchFamily="34" charset="0"/>
              </a:rPr>
              <a:t>und</a:t>
            </a:r>
            <a:r>
              <a:rPr lang="de-DE" sz="1200" b="1" dirty="0">
                <a:effectLst/>
                <a:latin typeface="Arial" panose="020B0604020202020204" pitchFamily="34" charset="0"/>
                <a:ea typeface="Times New Roman" panose="02020603050405020304" pitchFamily="18" charset="0"/>
                <a:cs typeface="Arial" panose="020B0604020202020204" pitchFamily="34" charset="0"/>
              </a:rPr>
              <a:t> Eisfarbig mit Binden. </a:t>
            </a:r>
            <a:r>
              <a:rPr lang="de-DE" sz="1200" dirty="0">
                <a:effectLst/>
                <a:latin typeface="Arial" panose="020B0604020202020204" pitchFamily="34" charset="0"/>
                <a:ea typeface="Times New Roman" panose="02020603050405020304" pitchFamily="18" charset="0"/>
                <a:cs typeface="Arial" panose="020B0604020202020204" pitchFamily="34" charset="0"/>
              </a:rPr>
              <a:t>Die Rasse machte einen sehr inhomogenen Eindruck, zeigte Schwächen in der Flügellage und weist bei den gehämmerten Tieren nur eine sehr schwache Ausprägung der Zeichnung auf. Statt eines bindigen Tieres wurde ebenso ein Gehämmertes gezeigt, so wurde in beiden Farbenschläge nicht die erforderliche </a:t>
            </a:r>
            <a:r>
              <a:rPr lang="de-DE" sz="1200" dirty="0" err="1">
                <a:effectLst/>
                <a:latin typeface="Arial" panose="020B0604020202020204" pitchFamily="34" charset="0"/>
                <a:ea typeface="Times New Roman" panose="02020603050405020304" pitchFamily="18" charset="0"/>
                <a:cs typeface="Arial" panose="020B0604020202020204" pitchFamily="34" charset="0"/>
              </a:rPr>
              <a:t>Tierzahl</a:t>
            </a:r>
            <a:r>
              <a:rPr lang="de-DE" sz="1200" dirty="0">
                <a:effectLst/>
                <a:latin typeface="Arial" panose="020B0604020202020204" pitchFamily="34" charset="0"/>
                <a:ea typeface="Times New Roman" panose="02020603050405020304" pitchFamily="18" charset="0"/>
                <a:cs typeface="Arial" panose="020B0604020202020204" pitchFamily="34" charset="0"/>
              </a:rPr>
              <a:t> je Farbenschlag gezeigt. Auch deswegen verblieb die Rasse in der Sichtung.</a:t>
            </a:r>
          </a:p>
          <a:p>
            <a:pPr>
              <a:buNone/>
            </a:pPr>
            <a:endParaRPr lang="de-DE" sz="1200" dirty="0">
              <a:solidFill>
                <a:srgbClr val="FFC000"/>
              </a:solidFill>
              <a:latin typeface="Arial" panose="020B0604020202020204" pitchFamily="34" charset="0"/>
              <a:cs typeface="Arial" panose="020B0604020202020204" pitchFamily="34" charset="0"/>
            </a:endParaRPr>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11" name="Grafik 10">
            <a:extLst>
              <a:ext uri="{FF2B5EF4-FFF2-40B4-BE49-F238E27FC236}">
                <a16:creationId xmlns:a16="http://schemas.microsoft.com/office/drawing/2014/main" id="{D31D8CEF-1612-2E91-E309-6068B93EB56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14830" y="1995410"/>
            <a:ext cx="2842932" cy="1895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Grafik 12">
            <a:extLst>
              <a:ext uri="{FF2B5EF4-FFF2-40B4-BE49-F238E27FC236}">
                <a16:creationId xmlns:a16="http://schemas.microsoft.com/office/drawing/2014/main" id="{F574D9E4-A0DC-3D77-F641-5686E42CFB4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14830" y="4140503"/>
            <a:ext cx="2843808" cy="1895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Grafik 1">
            <a:extLst>
              <a:ext uri="{FF2B5EF4-FFF2-40B4-BE49-F238E27FC236}">
                <a16:creationId xmlns:a16="http://schemas.microsoft.com/office/drawing/2014/main" id="{76726780-529E-3178-F4D0-7DE2DE2409BC}"/>
              </a:ext>
            </a:extLst>
          </p:cNvPr>
          <p:cNvPicPr>
            <a:picLocks noChangeAspect="1"/>
          </p:cNvPicPr>
          <p:nvPr/>
        </p:nvPicPr>
        <p:blipFill>
          <a:blip r:embed="rId4"/>
          <a:stretch>
            <a:fillRect/>
          </a:stretch>
        </p:blipFill>
        <p:spPr>
          <a:xfrm>
            <a:off x="7236296" y="6203263"/>
            <a:ext cx="1006549" cy="268111"/>
          </a:xfrm>
          <a:prstGeom prst="rect">
            <a:avLst/>
          </a:prstGeom>
        </p:spPr>
      </p:pic>
    </p:spTree>
    <p:extLst>
      <p:ext uri="{BB962C8B-B14F-4D97-AF65-F5344CB8AC3E}">
        <p14:creationId xmlns:p14="http://schemas.microsoft.com/office/powerpoint/2010/main" val="622969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738187" y="692696"/>
            <a:ext cx="7667625" cy="792757"/>
          </a:xfrm>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sp>
        <p:nvSpPr>
          <p:cNvPr id="9" name="Fußzeilenplatzhalter 8"/>
          <p:cNvSpPr>
            <a:spLocks noGrp="1"/>
          </p:cNvSpPr>
          <p:nvPr>
            <p:ph type="ftr" sz="quarter" idx="11"/>
          </p:nvPr>
        </p:nvSpPr>
        <p:spPr>
          <a:xfrm>
            <a:off x="4365469" y="6453336"/>
            <a:ext cx="4212264" cy="274320"/>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101" name="Rectangle 5"/>
          <p:cNvSpPr>
            <a:spLocks noGrp="1" noChangeArrowheads="1"/>
          </p:cNvSpPr>
          <p:nvPr>
            <p:ph type="body" idx="4294967295"/>
          </p:nvPr>
        </p:nvSpPr>
        <p:spPr>
          <a:xfrm>
            <a:off x="738186" y="2192342"/>
            <a:ext cx="7866262" cy="3036858"/>
          </a:xfrm>
        </p:spPr>
        <p:txBody>
          <a:bodyPr>
            <a:normAutofit/>
          </a:bodyPr>
          <a:lstStyle/>
          <a:p>
            <a:pPr>
              <a:buNone/>
            </a:pPr>
            <a:endParaRPr lang="de-DE" sz="2400" dirty="0"/>
          </a:p>
          <a:p>
            <a:pPr>
              <a:buNone/>
            </a:pPr>
            <a:r>
              <a:rPr lang="de-DE" sz="3200" i="1" dirty="0">
                <a:effectLst>
                  <a:outerShdw blurRad="38100" dist="38100" dir="2700000" algn="tl">
                    <a:srgbClr val="000000">
                      <a:alpha val="43137"/>
                    </a:srgbClr>
                  </a:outerShdw>
                </a:effectLst>
              </a:rPr>
              <a:t>     </a:t>
            </a:r>
            <a:endParaRPr lang="de-DE" sz="2400" dirty="0">
              <a:solidFill>
                <a:srgbClr val="FFC000"/>
              </a:solidFill>
            </a:endParaRPr>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3" name="Textfeld 2">
            <a:extLst>
              <a:ext uri="{FF2B5EF4-FFF2-40B4-BE49-F238E27FC236}">
                <a16:creationId xmlns:a16="http://schemas.microsoft.com/office/drawing/2014/main" id="{B2C5A7C5-9DED-0A13-B5C4-011D4CD30F4D}"/>
              </a:ext>
            </a:extLst>
          </p:cNvPr>
          <p:cNvSpPr txBox="1"/>
          <p:nvPr/>
        </p:nvSpPr>
        <p:spPr>
          <a:xfrm>
            <a:off x="738186" y="2348880"/>
            <a:ext cx="6119814" cy="369332"/>
          </a:xfrm>
          <a:prstGeom prst="rect">
            <a:avLst/>
          </a:prstGeom>
          <a:noFill/>
        </p:spPr>
        <p:txBody>
          <a:bodyPr wrap="square">
            <a:spAutoFit/>
          </a:bodyPr>
          <a:lstStyle/>
          <a:p>
            <a:endParaRPr lang="de-DE" sz="1800" dirty="0">
              <a:effectLst/>
              <a:latin typeface="Calibri" panose="020F0502020204030204" pitchFamily="34" charset="0"/>
              <a:ea typeface="Calibri" panose="020F0502020204030204" pitchFamily="34" charset="0"/>
            </a:endParaRPr>
          </a:p>
        </p:txBody>
      </p:sp>
      <p:sp>
        <p:nvSpPr>
          <p:cNvPr id="2" name="Textfeld 1">
            <a:extLst>
              <a:ext uri="{FF2B5EF4-FFF2-40B4-BE49-F238E27FC236}">
                <a16:creationId xmlns:a16="http://schemas.microsoft.com/office/drawing/2014/main" id="{C727C5C9-67FC-BE42-2302-B51DD4162A21}"/>
              </a:ext>
            </a:extLst>
          </p:cNvPr>
          <p:cNvSpPr txBox="1"/>
          <p:nvPr/>
        </p:nvSpPr>
        <p:spPr>
          <a:xfrm>
            <a:off x="1026368" y="2718212"/>
            <a:ext cx="7379444" cy="1937536"/>
          </a:xfrm>
          <a:prstGeom prst="rect">
            <a:avLst/>
          </a:prstGeom>
          <a:noFill/>
        </p:spPr>
        <p:txBody>
          <a:bodyPr wrap="square" rtlCol="0">
            <a:spAutoFit/>
          </a:bodyPr>
          <a:lstStyle/>
          <a:p>
            <a:pPr algn="just"/>
            <a:r>
              <a:rPr lang="fr-FR" sz="2000" dirty="0">
                <a:latin typeface="Arial" panose="020B0604020202020204" pitchFamily="34" charset="0"/>
                <a:ea typeface="Times New Roman" panose="02020603050405020304" pitchFamily="18" charset="0"/>
                <a:cs typeface="Arial" panose="020B0604020202020204" pitchFamily="34" charset="0"/>
              </a:rPr>
              <a:t>Er </a:t>
            </a:r>
            <a:r>
              <a:rPr lang="fr-FR" sz="2000" dirty="0" err="1">
                <a:latin typeface="Arial" panose="020B0604020202020204" pitchFamily="34" charset="0"/>
                <a:ea typeface="Times New Roman" panose="02020603050405020304" pitchFamily="18" charset="0"/>
                <a:cs typeface="Arial" panose="020B0604020202020204" pitchFamily="34" charset="0"/>
              </a:rPr>
              <a:t>hat</a:t>
            </a:r>
            <a:r>
              <a:rPr lang="fr-FR" sz="2000" dirty="0">
                <a:latin typeface="Arial" panose="020B0604020202020204" pitchFamily="34" charset="0"/>
                <a:ea typeface="Times New Roman" panose="02020603050405020304" pitchFamily="18" charset="0"/>
                <a:cs typeface="Arial" panose="020B0604020202020204" pitchFamily="34" charset="0"/>
              </a:rPr>
              <a:t> </a:t>
            </a:r>
            <a:r>
              <a:rPr lang="fr-FR" sz="2000" dirty="0" err="1">
                <a:latin typeface="Arial" panose="020B0604020202020204" pitchFamily="34" charset="0"/>
                <a:ea typeface="Times New Roman" panose="02020603050405020304" pitchFamily="18" charset="0"/>
                <a:cs typeface="Arial" panose="020B0604020202020204" pitchFamily="34" charset="0"/>
              </a:rPr>
              <a:t>sich</a:t>
            </a:r>
            <a:r>
              <a:rPr lang="fr-FR" sz="2000" dirty="0">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Gedanken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gemacht</a:t>
            </a:r>
            <a:r>
              <a:rPr lang="fr-FR" sz="2000" dirty="0">
                <a:latin typeface="Arial" panose="020B0604020202020204" pitchFamily="34" charset="0"/>
                <a:ea typeface="Times New Roman" panose="02020603050405020304" pitchFamily="18" charset="0"/>
                <a:cs typeface="Arial" panose="020B0604020202020204" pitchFamily="34" charset="0"/>
              </a:rPr>
              <a:t> und</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sich</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erlaubt</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einen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Denkanstoß</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zu</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geben</a:t>
            </a:r>
            <a:r>
              <a:rPr lang="fr-FR" sz="2000" dirty="0">
                <a:effectLst/>
                <a:latin typeface="Arial" panose="020B0604020202020204" pitchFamily="34" charset="0"/>
                <a:ea typeface="Times New Roman" panose="02020603050405020304" pitchFamily="18" charset="0"/>
                <a:cs typeface="Arial" panose="020B0604020202020204" pitchFamily="34" charset="0"/>
              </a:rPr>
              <a:t> und in den </a:t>
            </a:r>
            <a:r>
              <a:rPr lang="fr-FR" sz="2000" dirty="0" err="1">
                <a:effectLst/>
                <a:latin typeface="Arial" panose="020B0604020202020204" pitchFamily="34" charset="0"/>
                <a:ea typeface="Times New Roman" panose="02020603050405020304" pitchFamily="18" charset="0"/>
                <a:cs typeface="Arial" panose="020B0604020202020204" pitchFamily="34" charset="0"/>
              </a:rPr>
              <a:t>folgenden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Bildern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das</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latin typeface="Arial" panose="020B0604020202020204" pitchFamily="34" charset="0"/>
                <a:ea typeface="Times New Roman" panose="02020603050405020304" pitchFamily="18" charset="0"/>
                <a:cs typeface="Arial" panose="020B0604020202020204" pitchFamily="34" charset="0"/>
              </a:rPr>
              <a:t>M</a:t>
            </a:r>
            <a:r>
              <a:rPr lang="fr-FR" sz="2000" dirty="0" err="1">
                <a:effectLst/>
                <a:latin typeface="Arial" panose="020B0604020202020204" pitchFamily="34" charset="0"/>
                <a:ea typeface="Times New Roman" panose="02020603050405020304" pitchFamily="18" charset="0"/>
                <a:cs typeface="Arial" panose="020B0604020202020204" pitchFamily="34" charset="0"/>
              </a:rPr>
              <a:t>ittlere</a:t>
            </a:r>
            <a:r>
              <a:rPr lang="fr-FR" sz="2000" dirty="0">
                <a:effectLst/>
                <a:latin typeface="Arial" panose="020B0604020202020204" pitchFamily="34" charset="0"/>
                <a:ea typeface="Times New Roman" panose="02020603050405020304" pitchFamily="18" charset="0"/>
                <a:cs typeface="Arial" panose="020B0604020202020204" pitchFamily="34" charset="0"/>
              </a:rPr>
              <a:t> mit </a:t>
            </a:r>
            <a:r>
              <a:rPr lang="fr-FR" sz="2000" dirty="0" err="1">
                <a:effectLst/>
                <a:latin typeface="Arial" panose="020B0604020202020204" pitchFamily="34" charset="0"/>
                <a:ea typeface="Times New Roman" panose="02020603050405020304" pitchFamily="18" charset="0"/>
                <a:cs typeface="Arial" panose="020B0604020202020204" pitchFamily="34" charset="0"/>
              </a:rPr>
              <a:t>einem</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etwas</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veränderten</a:t>
            </a:r>
            <a:r>
              <a:rPr lang="fr-FR" sz="2000" dirty="0">
                <a:effectLst/>
                <a:latin typeface="Arial" panose="020B0604020202020204" pitchFamily="34" charset="0"/>
                <a:ea typeface="Times New Roman" panose="02020603050405020304" pitchFamily="18" charset="0"/>
                <a:cs typeface="Arial" panose="020B0604020202020204" pitchFamily="34" charset="0"/>
              </a:rPr>
              <a:t> Schnabel « </a:t>
            </a:r>
            <a:r>
              <a:rPr lang="fr-FR" sz="2000" dirty="0" err="1">
                <a:effectLst/>
                <a:latin typeface="Arial" panose="020B0604020202020204" pitchFamily="34" charset="0"/>
                <a:ea typeface="Times New Roman" panose="02020603050405020304" pitchFamily="18" charset="0"/>
                <a:cs typeface="Arial" panose="020B0604020202020204" pitchFamily="34" charset="0"/>
              </a:rPr>
              <a:t>zukunftweisend</a:t>
            </a:r>
            <a:r>
              <a:rPr lang="fr-FR" sz="2000" dirty="0">
                <a:effectLst/>
                <a:latin typeface="Arial" panose="020B0604020202020204" pitchFamily="34" charset="0"/>
                <a:ea typeface="Times New Roman" panose="02020603050405020304" pitchFamily="18" charset="0"/>
                <a:cs typeface="Arial" panose="020B0604020202020204" pitchFamily="34" charset="0"/>
              </a:rPr>
              <a:t> »  </a:t>
            </a:r>
            <a:r>
              <a:rPr lang="fr-FR" sz="2000" dirty="0" err="1">
                <a:effectLst/>
                <a:latin typeface="Arial" panose="020B0604020202020204" pitchFamily="34" charset="0"/>
                <a:ea typeface="Times New Roman" panose="02020603050405020304" pitchFamily="18" charset="0"/>
                <a:cs typeface="Arial" panose="020B0604020202020204" pitchFamily="34" charset="0"/>
              </a:rPr>
              <a:t>dargestellt</a:t>
            </a:r>
            <a:r>
              <a:rPr lang="fr-FR" sz="2000" dirty="0">
                <a:latin typeface="Arial" panose="020B0604020202020204" pitchFamily="34" charset="0"/>
                <a:ea typeface="Times New Roman" panose="02020603050405020304" pitchFamily="18" charset="0"/>
                <a:cs typeface="Arial" panose="020B0604020202020204" pitchFamily="34" charset="0"/>
              </a:rPr>
              <a:t>. </a:t>
            </a:r>
            <a:r>
              <a:rPr lang="de-DE" sz="2000" dirty="0">
                <a:latin typeface="Arial" panose="020B0604020202020204" pitchFamily="34" charset="0"/>
                <a:ea typeface="Times New Roman" panose="02020603050405020304" pitchFamily="18" charset="0"/>
                <a:cs typeface="Arial" panose="020B0604020202020204" pitchFamily="34" charset="0"/>
              </a:rPr>
              <a:t> </a:t>
            </a:r>
            <a:r>
              <a:rPr lang="fr-FR" sz="2000" dirty="0">
                <a:latin typeface="Arial" panose="020B0604020202020204" pitchFamily="34" charset="0"/>
                <a:ea typeface="Times New Roman" panose="02020603050405020304" pitchFamily="18" charset="0"/>
                <a:cs typeface="Arial" panose="020B0604020202020204" pitchFamily="34" charset="0"/>
              </a:rPr>
              <a:t>Auch </a:t>
            </a:r>
            <a:r>
              <a:rPr lang="fr-FR" sz="2000" dirty="0" err="1">
                <a:latin typeface="Arial" panose="020B0604020202020204" pitchFamily="34" charset="0"/>
                <a:ea typeface="Times New Roman" panose="02020603050405020304" pitchFamily="18" charset="0"/>
                <a:cs typeface="Arial" panose="020B0604020202020204" pitchFamily="34" charset="0"/>
              </a:rPr>
              <a:t>wies</a:t>
            </a:r>
            <a:r>
              <a:rPr lang="fr-FR" sz="2000" dirty="0">
                <a:latin typeface="Arial" panose="020B0604020202020204" pitchFamily="34" charset="0"/>
                <a:ea typeface="Times New Roman" panose="02020603050405020304" pitchFamily="18" charset="0"/>
                <a:cs typeface="Arial" panose="020B0604020202020204" pitchFamily="34" charset="0"/>
              </a:rPr>
              <a:t> er </a:t>
            </a:r>
            <a:r>
              <a:rPr lang="fr-FR" sz="2000" dirty="0" err="1">
                <a:latin typeface="Arial" panose="020B0604020202020204" pitchFamily="34" charset="0"/>
                <a:ea typeface="Times New Roman" panose="02020603050405020304" pitchFamily="18" charset="0"/>
                <a:cs typeface="Arial" panose="020B0604020202020204" pitchFamily="34" charset="0"/>
              </a:rPr>
              <a:t>darauf</a:t>
            </a:r>
            <a:r>
              <a:rPr lang="fr-FR" sz="2000" dirty="0">
                <a:latin typeface="Arial" panose="020B0604020202020204" pitchFamily="34" charset="0"/>
                <a:ea typeface="Times New Roman" panose="02020603050405020304" pitchFamily="18" charset="0"/>
                <a:cs typeface="Arial" panose="020B0604020202020204" pitchFamily="34" charset="0"/>
              </a:rPr>
              <a:t> </a:t>
            </a:r>
            <a:r>
              <a:rPr lang="fr-FR" sz="2000" dirty="0" err="1">
                <a:latin typeface="Arial" panose="020B0604020202020204" pitchFamily="34" charset="0"/>
                <a:ea typeface="Times New Roman" panose="02020603050405020304" pitchFamily="18" charset="0"/>
                <a:cs typeface="Arial" panose="020B0604020202020204" pitchFamily="34" charset="0"/>
              </a:rPr>
              <a:t>hin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dass</a:t>
            </a:r>
            <a:r>
              <a:rPr lang="fr-FR" sz="2000" dirty="0">
                <a:effectLst/>
                <a:latin typeface="Arial" panose="020B0604020202020204" pitchFamily="34" charset="0"/>
                <a:ea typeface="Times New Roman" panose="02020603050405020304" pitchFamily="18" charset="0"/>
                <a:cs typeface="Arial" panose="020B0604020202020204" pitchFamily="34" charset="0"/>
              </a:rPr>
              <a:t> es </a:t>
            </a:r>
            <a:r>
              <a:rPr lang="fr-FR" sz="2000" dirty="0" err="1">
                <a:effectLst/>
                <a:latin typeface="Arial" panose="020B0604020202020204" pitchFamily="34" charset="0"/>
                <a:ea typeface="Times New Roman" panose="02020603050405020304" pitchFamily="18" charset="0"/>
                <a:cs typeface="Arial" panose="020B0604020202020204" pitchFamily="34" charset="0"/>
              </a:rPr>
              <a:t>solche</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Tauben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schon</a:t>
            </a:r>
            <a:r>
              <a:rPr lang="fr-FR" sz="2000" dirty="0">
                <a:effectLst/>
                <a:latin typeface="Arial" panose="020B0604020202020204" pitchFamily="34" charset="0"/>
                <a:ea typeface="Times New Roman" panose="02020603050405020304" pitchFamily="18" charset="0"/>
                <a:cs typeface="Arial" panose="020B0604020202020204" pitchFamily="34" charset="0"/>
              </a:rPr>
              <a:t> in den </a:t>
            </a:r>
            <a:r>
              <a:rPr lang="fr-FR" sz="2000" dirty="0" err="1">
                <a:effectLst/>
                <a:latin typeface="Arial" panose="020B0604020202020204" pitchFamily="34" charset="0"/>
                <a:ea typeface="Times New Roman" panose="02020603050405020304" pitchFamily="18" charset="0"/>
                <a:cs typeface="Arial" panose="020B0604020202020204" pitchFamily="34" charset="0"/>
              </a:rPr>
              <a:t>Schlägen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bzw</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Zuchten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gab</a:t>
            </a:r>
            <a:r>
              <a:rPr lang="fr-FR" sz="2000" dirty="0">
                <a:latin typeface="Arial" panose="020B0604020202020204" pitchFamily="34" charset="0"/>
                <a:ea typeface="Times New Roman" panose="02020603050405020304" pitchFamily="18" charset="0"/>
                <a:cs typeface="Arial" panose="020B0604020202020204" pitchFamily="34" charset="0"/>
              </a:rPr>
              <a:t> und </a:t>
            </a:r>
            <a:r>
              <a:rPr lang="fr-FR" sz="2000" dirty="0" err="1">
                <a:latin typeface="Arial" panose="020B0604020202020204" pitchFamily="34" charset="0"/>
                <a:ea typeface="Times New Roman" panose="02020603050405020304" pitchFamily="18" charset="0"/>
                <a:cs typeface="Arial" panose="020B0604020202020204" pitchFamily="34" charset="0"/>
              </a:rPr>
              <a:t>manchmal</a:t>
            </a:r>
            <a:r>
              <a:rPr lang="fr-FR" sz="2000" dirty="0">
                <a:latin typeface="Arial" panose="020B0604020202020204" pitchFamily="34" charset="0"/>
                <a:ea typeface="Times New Roman" panose="02020603050405020304" pitchFamily="18" charset="0"/>
                <a:cs typeface="Arial" panose="020B0604020202020204" pitchFamily="34" charset="0"/>
              </a:rPr>
              <a:t> </a:t>
            </a:r>
            <a:r>
              <a:rPr lang="fr-FR" sz="2000" dirty="0" err="1">
                <a:latin typeface="Arial" panose="020B0604020202020204" pitchFamily="34" charset="0"/>
                <a:ea typeface="Times New Roman" panose="02020603050405020304" pitchFamily="18" charset="0"/>
                <a:cs typeface="Arial" panose="020B0604020202020204" pitchFamily="34" charset="0"/>
              </a:rPr>
              <a:t>heute</a:t>
            </a:r>
            <a:r>
              <a:rPr lang="fr-FR" sz="2000" dirty="0">
                <a:latin typeface="Arial" panose="020B0604020202020204" pitchFamily="34" charset="0"/>
                <a:ea typeface="Times New Roman" panose="02020603050405020304" pitchFamily="18" charset="0"/>
                <a:cs typeface="Arial" panose="020B0604020202020204" pitchFamily="34" charset="0"/>
              </a:rPr>
              <a:t> </a:t>
            </a:r>
            <a:r>
              <a:rPr lang="fr-FR" sz="2000" dirty="0" err="1">
                <a:latin typeface="Arial" panose="020B0604020202020204" pitchFamily="34" charset="0"/>
                <a:ea typeface="Times New Roman" panose="02020603050405020304" pitchFamily="18" charset="0"/>
                <a:cs typeface="Arial" panose="020B0604020202020204" pitchFamily="34" charset="0"/>
              </a:rPr>
              <a:t>noch</a:t>
            </a:r>
            <a:r>
              <a:rPr lang="fr-FR" sz="2000" dirty="0">
                <a:latin typeface="Arial" panose="020B0604020202020204" pitchFamily="34" charset="0"/>
                <a:ea typeface="Times New Roman" panose="02020603050405020304" pitchFamily="18" charset="0"/>
                <a:cs typeface="Arial" panose="020B0604020202020204" pitchFamily="34" charset="0"/>
              </a:rPr>
              <a:t> </a:t>
            </a:r>
            <a:r>
              <a:rPr lang="fr-FR" sz="2000" dirty="0" err="1">
                <a:latin typeface="Arial" panose="020B0604020202020204" pitchFamily="34" charset="0"/>
                <a:ea typeface="Times New Roman" panose="02020603050405020304" pitchFamily="18" charset="0"/>
                <a:cs typeface="Arial" panose="020B0604020202020204" pitchFamily="34" charset="0"/>
              </a:rPr>
              <a:t>gibt</a:t>
            </a:r>
            <a:r>
              <a:rPr lang="fr-FR" sz="2000" dirty="0">
                <a:latin typeface="Arial" panose="020B0604020202020204" pitchFamily="34" charset="0"/>
                <a:ea typeface="Times New Roman" panose="02020603050405020304" pitchFamily="18" charset="0"/>
                <a:cs typeface="Arial" panose="020B0604020202020204" pitchFamily="34" charset="0"/>
              </a:rPr>
              <a:t>.</a:t>
            </a:r>
            <a:endParaRPr lang="de-DE"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Grafik 3">
            <a:extLst>
              <a:ext uri="{FF2B5EF4-FFF2-40B4-BE49-F238E27FC236}">
                <a16:creationId xmlns:a16="http://schemas.microsoft.com/office/drawing/2014/main" id="{35D96C87-5C84-2946-D26B-D9B5B10693AD}"/>
              </a:ext>
            </a:extLst>
          </p:cNvPr>
          <p:cNvPicPr>
            <a:picLocks noChangeAspect="1"/>
          </p:cNvPicPr>
          <p:nvPr/>
        </p:nvPicPr>
        <p:blipFill>
          <a:blip r:embed="rId2"/>
          <a:stretch>
            <a:fillRect/>
          </a:stretch>
        </p:blipFill>
        <p:spPr>
          <a:xfrm>
            <a:off x="7236296" y="6165304"/>
            <a:ext cx="1078557" cy="287291"/>
          </a:xfrm>
          <a:prstGeom prst="rect">
            <a:avLst/>
          </a:prstGeom>
        </p:spPr>
      </p:pic>
    </p:spTree>
    <p:extLst>
      <p:ext uri="{BB962C8B-B14F-4D97-AF65-F5344CB8AC3E}">
        <p14:creationId xmlns:p14="http://schemas.microsoft.com/office/powerpoint/2010/main" val="3504960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738187" y="692696"/>
            <a:ext cx="7667625" cy="792757"/>
          </a:xfrm>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sp>
        <p:nvSpPr>
          <p:cNvPr id="9" name="Fußzeilenplatzhalter 8"/>
          <p:cNvSpPr>
            <a:spLocks noGrp="1"/>
          </p:cNvSpPr>
          <p:nvPr>
            <p:ph type="ftr" sz="quarter" idx="11"/>
          </p:nvPr>
        </p:nvSpPr>
        <p:spPr>
          <a:xfrm>
            <a:off x="4359065" y="6364335"/>
            <a:ext cx="4212264" cy="274320"/>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101" name="Rectangle 5"/>
          <p:cNvSpPr>
            <a:spLocks noGrp="1" noChangeArrowheads="1"/>
          </p:cNvSpPr>
          <p:nvPr>
            <p:ph type="body" idx="4294967295"/>
          </p:nvPr>
        </p:nvSpPr>
        <p:spPr>
          <a:xfrm>
            <a:off x="738186" y="2192342"/>
            <a:ext cx="7866262" cy="3036858"/>
          </a:xfrm>
        </p:spPr>
        <p:txBody>
          <a:bodyPr>
            <a:normAutofit/>
          </a:bodyPr>
          <a:lstStyle/>
          <a:p>
            <a:pPr>
              <a:buNone/>
            </a:pPr>
            <a:endParaRPr lang="de-DE" sz="2400" dirty="0"/>
          </a:p>
          <a:p>
            <a:pPr>
              <a:buNone/>
            </a:pPr>
            <a:r>
              <a:rPr lang="de-DE" sz="3200" i="1" dirty="0">
                <a:effectLst>
                  <a:outerShdw blurRad="38100" dist="38100" dir="2700000" algn="tl">
                    <a:srgbClr val="000000">
                      <a:alpha val="43137"/>
                    </a:srgbClr>
                  </a:outerShdw>
                </a:effectLst>
              </a:rPr>
              <a:t>     </a:t>
            </a:r>
            <a:endParaRPr lang="de-DE" sz="2400" dirty="0">
              <a:solidFill>
                <a:srgbClr val="FFC000"/>
              </a:solidFill>
            </a:endParaRPr>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3" name="Textfeld 2">
            <a:extLst>
              <a:ext uri="{FF2B5EF4-FFF2-40B4-BE49-F238E27FC236}">
                <a16:creationId xmlns:a16="http://schemas.microsoft.com/office/drawing/2014/main" id="{B2C5A7C5-9DED-0A13-B5C4-011D4CD30F4D}"/>
              </a:ext>
            </a:extLst>
          </p:cNvPr>
          <p:cNvSpPr txBox="1"/>
          <p:nvPr/>
        </p:nvSpPr>
        <p:spPr>
          <a:xfrm>
            <a:off x="738186" y="2348880"/>
            <a:ext cx="6119814" cy="369332"/>
          </a:xfrm>
          <a:prstGeom prst="rect">
            <a:avLst/>
          </a:prstGeom>
          <a:noFill/>
        </p:spPr>
        <p:txBody>
          <a:bodyPr wrap="square">
            <a:spAutoFit/>
          </a:bodyPr>
          <a:lstStyle/>
          <a:p>
            <a:endParaRPr lang="de-DE" sz="1800" dirty="0">
              <a:effectLst/>
              <a:latin typeface="Calibri" panose="020F0502020204030204" pitchFamily="34" charset="0"/>
              <a:ea typeface="Calibri" panose="020F0502020204030204" pitchFamily="34" charset="0"/>
            </a:endParaRPr>
          </a:p>
        </p:txBody>
      </p:sp>
      <p:pic>
        <p:nvPicPr>
          <p:cNvPr id="4" name="Grafik 3">
            <a:extLst>
              <a:ext uri="{FF2B5EF4-FFF2-40B4-BE49-F238E27FC236}">
                <a16:creationId xmlns:a16="http://schemas.microsoft.com/office/drawing/2014/main" id="{61EE1412-1148-BDA2-2C79-DBEB813F38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37081" y="2017578"/>
            <a:ext cx="2828886" cy="3891106"/>
          </a:xfrm>
          <a:prstGeom prst="rect">
            <a:avLst/>
          </a:prstGeom>
        </p:spPr>
      </p:pic>
      <p:pic>
        <p:nvPicPr>
          <p:cNvPr id="5" name="Grafik 4">
            <a:extLst>
              <a:ext uri="{FF2B5EF4-FFF2-40B4-BE49-F238E27FC236}">
                <a16:creationId xmlns:a16="http://schemas.microsoft.com/office/drawing/2014/main" id="{3040F12F-2B66-BAF3-883C-14C44810435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9782" y="2028196"/>
            <a:ext cx="2821167" cy="3880488"/>
          </a:xfrm>
          <a:prstGeom prst="rect">
            <a:avLst/>
          </a:prstGeom>
        </p:spPr>
      </p:pic>
      <p:pic>
        <p:nvPicPr>
          <p:cNvPr id="10" name="Grafik 9">
            <a:extLst>
              <a:ext uri="{FF2B5EF4-FFF2-40B4-BE49-F238E27FC236}">
                <a16:creationId xmlns:a16="http://schemas.microsoft.com/office/drawing/2014/main" id="{D06695A0-09E6-CB5C-8259-FE3B16F4F7E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52098" y="1996342"/>
            <a:ext cx="3073984" cy="3912342"/>
          </a:xfrm>
          <a:prstGeom prst="rect">
            <a:avLst/>
          </a:prstGeom>
        </p:spPr>
      </p:pic>
      <p:sp>
        <p:nvSpPr>
          <p:cNvPr id="16" name="Textfeld 15">
            <a:extLst>
              <a:ext uri="{FF2B5EF4-FFF2-40B4-BE49-F238E27FC236}">
                <a16:creationId xmlns:a16="http://schemas.microsoft.com/office/drawing/2014/main" id="{D4184808-F5D5-D203-3292-31A2E945D97B}"/>
              </a:ext>
            </a:extLst>
          </p:cNvPr>
          <p:cNvSpPr txBox="1"/>
          <p:nvPr/>
        </p:nvSpPr>
        <p:spPr>
          <a:xfrm>
            <a:off x="6660232" y="2079738"/>
            <a:ext cx="2365850" cy="369332"/>
          </a:xfrm>
          <a:prstGeom prst="rect">
            <a:avLst/>
          </a:prstGeom>
          <a:noFill/>
        </p:spPr>
        <p:txBody>
          <a:bodyPr wrap="square" rtlCol="0">
            <a:spAutoFit/>
          </a:bodyPr>
          <a:lstStyle/>
          <a:p>
            <a:r>
              <a:rPr lang="de-DE" dirty="0" err="1"/>
              <a:t>Roming</a:t>
            </a:r>
            <a:r>
              <a:rPr lang="de-DE" dirty="0"/>
              <a:t> </a:t>
            </a:r>
            <a:r>
              <a:rPr lang="de-DE" dirty="0" err="1"/>
              <a:t>corr</a:t>
            </a:r>
            <a:r>
              <a:rPr lang="de-DE" dirty="0"/>
              <a:t> JLF</a:t>
            </a:r>
          </a:p>
        </p:txBody>
      </p:sp>
      <p:sp>
        <p:nvSpPr>
          <p:cNvPr id="17" name="Textfeld 16">
            <a:extLst>
              <a:ext uri="{FF2B5EF4-FFF2-40B4-BE49-F238E27FC236}">
                <a16:creationId xmlns:a16="http://schemas.microsoft.com/office/drawing/2014/main" id="{82987FB8-E8D5-2D77-A18D-2BFEE33BBA98}"/>
              </a:ext>
            </a:extLst>
          </p:cNvPr>
          <p:cNvSpPr txBox="1"/>
          <p:nvPr/>
        </p:nvSpPr>
        <p:spPr>
          <a:xfrm>
            <a:off x="3509205" y="2076063"/>
            <a:ext cx="2021259" cy="369332"/>
          </a:xfrm>
          <a:prstGeom prst="rect">
            <a:avLst/>
          </a:prstGeom>
          <a:noFill/>
        </p:spPr>
        <p:txBody>
          <a:bodyPr wrap="none" rtlCol="0">
            <a:spAutoFit/>
          </a:bodyPr>
          <a:lstStyle/>
          <a:p>
            <a:r>
              <a:rPr lang="de-DE" dirty="0" err="1">
                <a:solidFill>
                  <a:schemeClr val="bg1"/>
                </a:solidFill>
              </a:rPr>
              <a:t>Turbit</a:t>
            </a:r>
            <a:r>
              <a:rPr lang="de-DE" dirty="0">
                <a:solidFill>
                  <a:schemeClr val="bg1"/>
                </a:solidFill>
              </a:rPr>
              <a:t> </a:t>
            </a:r>
            <a:r>
              <a:rPr lang="de-DE" dirty="0" err="1">
                <a:solidFill>
                  <a:schemeClr val="bg1"/>
                </a:solidFill>
              </a:rPr>
              <a:t>future</a:t>
            </a:r>
            <a:r>
              <a:rPr lang="de-DE" dirty="0">
                <a:solidFill>
                  <a:schemeClr val="bg1"/>
                </a:solidFill>
              </a:rPr>
              <a:t> 22 JLF</a:t>
            </a:r>
          </a:p>
        </p:txBody>
      </p:sp>
      <p:sp>
        <p:nvSpPr>
          <p:cNvPr id="18" name="Textfeld 17">
            <a:extLst>
              <a:ext uri="{FF2B5EF4-FFF2-40B4-BE49-F238E27FC236}">
                <a16:creationId xmlns:a16="http://schemas.microsoft.com/office/drawing/2014/main" id="{4A9180E7-3EFE-AE46-66BE-78EF847D1CAA}"/>
              </a:ext>
            </a:extLst>
          </p:cNvPr>
          <p:cNvSpPr txBox="1"/>
          <p:nvPr/>
        </p:nvSpPr>
        <p:spPr>
          <a:xfrm>
            <a:off x="565923" y="2085945"/>
            <a:ext cx="1877309" cy="369332"/>
          </a:xfrm>
          <a:prstGeom prst="rect">
            <a:avLst/>
          </a:prstGeom>
          <a:noFill/>
        </p:spPr>
        <p:txBody>
          <a:bodyPr wrap="none" rtlCol="0">
            <a:spAutoFit/>
          </a:bodyPr>
          <a:lstStyle/>
          <a:p>
            <a:r>
              <a:rPr lang="de-DE" dirty="0" err="1">
                <a:solidFill>
                  <a:schemeClr val="bg1"/>
                </a:solidFill>
              </a:rPr>
              <a:t>Turbit</a:t>
            </a:r>
            <a:r>
              <a:rPr lang="de-DE" dirty="0">
                <a:solidFill>
                  <a:schemeClr val="bg1"/>
                </a:solidFill>
              </a:rPr>
              <a:t> EE 2022JLF</a:t>
            </a:r>
          </a:p>
        </p:txBody>
      </p:sp>
      <p:sp>
        <p:nvSpPr>
          <p:cNvPr id="2" name="Pfeil: eingekerbt nach rechts 1">
            <a:extLst>
              <a:ext uri="{FF2B5EF4-FFF2-40B4-BE49-F238E27FC236}">
                <a16:creationId xmlns:a16="http://schemas.microsoft.com/office/drawing/2014/main" id="{198749E5-CAE9-08E1-F1AA-82FF345B57BF}"/>
              </a:ext>
            </a:extLst>
          </p:cNvPr>
          <p:cNvSpPr/>
          <p:nvPr/>
        </p:nvSpPr>
        <p:spPr>
          <a:xfrm rot="9254120">
            <a:off x="5175177" y="2541234"/>
            <a:ext cx="454408" cy="23783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131D0016-CA0E-F4AD-C25C-AB1E92340A7C}"/>
              </a:ext>
            </a:extLst>
          </p:cNvPr>
          <p:cNvPicPr>
            <a:picLocks noChangeAspect="1"/>
          </p:cNvPicPr>
          <p:nvPr/>
        </p:nvPicPr>
        <p:blipFill>
          <a:blip r:embed="rId6"/>
          <a:stretch>
            <a:fillRect/>
          </a:stretch>
        </p:blipFill>
        <p:spPr>
          <a:xfrm>
            <a:off x="7164288" y="6057863"/>
            <a:ext cx="1150565" cy="306472"/>
          </a:xfrm>
          <a:prstGeom prst="rect">
            <a:avLst/>
          </a:prstGeom>
        </p:spPr>
      </p:pic>
    </p:spTree>
    <p:extLst>
      <p:ext uri="{BB962C8B-B14F-4D97-AF65-F5344CB8AC3E}">
        <p14:creationId xmlns:p14="http://schemas.microsoft.com/office/powerpoint/2010/main" val="704336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738187" y="692696"/>
            <a:ext cx="7667625" cy="792757"/>
          </a:xfrm>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sp>
        <p:nvSpPr>
          <p:cNvPr id="9" name="Fußzeilenplatzhalter 8"/>
          <p:cNvSpPr>
            <a:spLocks noGrp="1"/>
          </p:cNvSpPr>
          <p:nvPr>
            <p:ph type="ftr" sz="quarter" idx="11"/>
          </p:nvPr>
        </p:nvSpPr>
        <p:spPr>
          <a:xfrm>
            <a:off x="4359065" y="6460997"/>
            <a:ext cx="4212264" cy="274320"/>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101" name="Rectangle 5"/>
          <p:cNvSpPr>
            <a:spLocks noGrp="1" noChangeArrowheads="1"/>
          </p:cNvSpPr>
          <p:nvPr>
            <p:ph type="body" idx="4294967295"/>
          </p:nvPr>
        </p:nvSpPr>
        <p:spPr>
          <a:xfrm>
            <a:off x="738186" y="2192342"/>
            <a:ext cx="7866262" cy="3036858"/>
          </a:xfrm>
        </p:spPr>
        <p:txBody>
          <a:bodyPr>
            <a:normAutofit/>
          </a:bodyPr>
          <a:lstStyle/>
          <a:p>
            <a:pPr>
              <a:buNone/>
            </a:pPr>
            <a:endParaRPr lang="de-DE" sz="2400" dirty="0"/>
          </a:p>
          <a:p>
            <a:pPr>
              <a:buNone/>
            </a:pPr>
            <a:r>
              <a:rPr lang="de-DE" sz="3200" i="1" dirty="0">
                <a:effectLst>
                  <a:outerShdw blurRad="38100" dist="38100" dir="2700000" algn="tl">
                    <a:srgbClr val="000000">
                      <a:alpha val="43137"/>
                    </a:srgbClr>
                  </a:outerShdw>
                </a:effectLst>
              </a:rPr>
              <a:t>     </a:t>
            </a:r>
            <a:endParaRPr lang="de-DE" sz="2400" dirty="0">
              <a:solidFill>
                <a:srgbClr val="FFC000"/>
              </a:solidFill>
            </a:endParaRPr>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3" name="Textfeld 2">
            <a:extLst>
              <a:ext uri="{FF2B5EF4-FFF2-40B4-BE49-F238E27FC236}">
                <a16:creationId xmlns:a16="http://schemas.microsoft.com/office/drawing/2014/main" id="{B2C5A7C5-9DED-0A13-B5C4-011D4CD30F4D}"/>
              </a:ext>
            </a:extLst>
          </p:cNvPr>
          <p:cNvSpPr txBox="1"/>
          <p:nvPr/>
        </p:nvSpPr>
        <p:spPr>
          <a:xfrm>
            <a:off x="738186" y="2350418"/>
            <a:ext cx="6119814" cy="369332"/>
          </a:xfrm>
          <a:prstGeom prst="rect">
            <a:avLst/>
          </a:prstGeom>
          <a:noFill/>
        </p:spPr>
        <p:txBody>
          <a:bodyPr wrap="square">
            <a:spAutoFit/>
          </a:bodyPr>
          <a:lstStyle/>
          <a:p>
            <a:endParaRPr lang="de-DE" sz="1800" dirty="0">
              <a:effectLst/>
              <a:latin typeface="Calibri" panose="020F0502020204030204" pitchFamily="34" charset="0"/>
              <a:ea typeface="Calibri" panose="020F0502020204030204" pitchFamily="34" charset="0"/>
            </a:endParaRPr>
          </a:p>
        </p:txBody>
      </p:sp>
      <p:sp>
        <p:nvSpPr>
          <p:cNvPr id="12" name="Textfeld 11">
            <a:extLst>
              <a:ext uri="{FF2B5EF4-FFF2-40B4-BE49-F238E27FC236}">
                <a16:creationId xmlns:a16="http://schemas.microsoft.com/office/drawing/2014/main" id="{468477C6-B811-FAE9-7255-C38164D2CB16}"/>
              </a:ext>
            </a:extLst>
          </p:cNvPr>
          <p:cNvSpPr txBox="1"/>
          <p:nvPr/>
        </p:nvSpPr>
        <p:spPr>
          <a:xfrm>
            <a:off x="738186" y="2047831"/>
            <a:ext cx="8106221" cy="646331"/>
          </a:xfrm>
          <a:prstGeom prst="rect">
            <a:avLst/>
          </a:prstGeom>
          <a:noFill/>
        </p:spPr>
        <p:txBody>
          <a:bodyPr wrap="square" rtlCol="0">
            <a:spAutoFit/>
          </a:bodyPr>
          <a:lstStyle/>
          <a:p>
            <a:r>
              <a:rPr lang="fr-FR" dirty="0">
                <a:latin typeface="Arial" panose="020B0604020202020204" pitchFamily="34" charset="0"/>
                <a:ea typeface="Times New Roman" panose="02020603050405020304" pitchFamily="18" charset="0"/>
                <a:cs typeface="Arial" panose="020B0604020202020204" pitchFamily="34" charset="0"/>
              </a:rPr>
              <a:t>In der </a:t>
            </a:r>
            <a:r>
              <a:rPr lang="fr-FR" dirty="0" err="1">
                <a:latin typeface="Arial" panose="020B0604020202020204" pitchFamily="34" charset="0"/>
                <a:ea typeface="Times New Roman" panose="02020603050405020304" pitchFamily="18" charset="0"/>
                <a:cs typeface="Arial" panose="020B0604020202020204" pitchFamily="34" charset="0"/>
              </a:rPr>
              <a:t>weiterführenden</a:t>
            </a:r>
            <a:r>
              <a:rPr lang="fr-FR" dirty="0">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Darstellung</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zur</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Entwicklung</a:t>
            </a:r>
            <a:r>
              <a:rPr lang="fr-FR" dirty="0">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dieser</a:t>
            </a:r>
            <a:r>
              <a:rPr lang="fr-FR" sz="1800" dirty="0">
                <a:effectLst/>
                <a:latin typeface="Arial" panose="020B0604020202020204" pitchFamily="34" charset="0"/>
                <a:ea typeface="Times New Roman" panose="02020603050405020304" pitchFamily="18" charset="0"/>
                <a:cs typeface="Arial" panose="020B0604020202020204" pitchFamily="34" charset="0"/>
              </a:rPr>
              <a:t> Rasse </a:t>
            </a:r>
            <a:r>
              <a:rPr lang="fr-FR" sz="1800" dirty="0" err="1">
                <a:effectLst/>
                <a:latin typeface="Arial" panose="020B0604020202020204" pitchFamily="34" charset="0"/>
                <a:ea typeface="Times New Roman" panose="02020603050405020304" pitchFamily="18" charset="0"/>
                <a:cs typeface="Arial" panose="020B0604020202020204" pitchFamily="34" charset="0"/>
              </a:rPr>
              <a:t>noch</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Bilder</a:t>
            </a:r>
            <a:r>
              <a:rPr lang="fr-FR" sz="1800" dirty="0">
                <a:effectLst/>
                <a:latin typeface="Arial" panose="020B0604020202020204" pitchFamily="34" charset="0"/>
                <a:ea typeface="Times New Roman" panose="02020603050405020304" pitchFamily="18" charset="0"/>
                <a:cs typeface="Arial" panose="020B0604020202020204" pitchFamily="34" charset="0"/>
              </a:rPr>
              <a:t> von 1881 (links) und 1902 (</a:t>
            </a:r>
            <a:r>
              <a:rPr lang="fr-FR" sz="1800" dirty="0" err="1">
                <a:effectLst/>
                <a:latin typeface="Arial" panose="020B0604020202020204" pitchFamily="34" charset="0"/>
                <a:ea typeface="Times New Roman" panose="02020603050405020304" pitchFamily="18" charset="0"/>
                <a:cs typeface="Arial" panose="020B0604020202020204" pitchFamily="34" charset="0"/>
              </a:rPr>
              <a:t>rechts</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endParaRPr lang="de-DE"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Grafik 3">
            <a:extLst>
              <a:ext uri="{FF2B5EF4-FFF2-40B4-BE49-F238E27FC236}">
                <a16:creationId xmlns:a16="http://schemas.microsoft.com/office/drawing/2014/main" id="{618A60FF-2A39-1FFF-FA2C-D3129D0EB7D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71600" y="2782110"/>
            <a:ext cx="2671608" cy="3577048"/>
          </a:xfrm>
          <a:prstGeom prst="rect">
            <a:avLst/>
          </a:prstGeom>
        </p:spPr>
      </p:pic>
      <p:pic>
        <p:nvPicPr>
          <p:cNvPr id="7" name="Grafik 6">
            <a:extLst>
              <a:ext uri="{FF2B5EF4-FFF2-40B4-BE49-F238E27FC236}">
                <a16:creationId xmlns:a16="http://schemas.microsoft.com/office/drawing/2014/main" id="{EB4CBB79-D1DB-8C06-C8B5-B2F54E345088}"/>
              </a:ext>
            </a:extLst>
          </p:cNvPr>
          <p:cNvPicPr>
            <a:picLocks noChangeAspect="1"/>
          </p:cNvPicPr>
          <p:nvPr/>
        </p:nvPicPr>
        <p:blipFill>
          <a:blip r:embed="rId3"/>
          <a:stretch>
            <a:fillRect/>
          </a:stretch>
        </p:blipFill>
        <p:spPr>
          <a:xfrm>
            <a:off x="4569523" y="2542754"/>
            <a:ext cx="4001806" cy="3407835"/>
          </a:xfrm>
          <a:prstGeom prst="rect">
            <a:avLst/>
          </a:prstGeom>
        </p:spPr>
      </p:pic>
      <p:pic>
        <p:nvPicPr>
          <p:cNvPr id="2" name="Grafik 1">
            <a:extLst>
              <a:ext uri="{FF2B5EF4-FFF2-40B4-BE49-F238E27FC236}">
                <a16:creationId xmlns:a16="http://schemas.microsoft.com/office/drawing/2014/main" id="{D3AE01EF-D6DE-DFA2-78EF-A8399464314E}"/>
              </a:ext>
            </a:extLst>
          </p:cNvPr>
          <p:cNvPicPr>
            <a:picLocks noChangeAspect="1"/>
          </p:cNvPicPr>
          <p:nvPr/>
        </p:nvPicPr>
        <p:blipFill>
          <a:blip r:embed="rId4"/>
          <a:stretch>
            <a:fillRect/>
          </a:stretch>
        </p:blipFill>
        <p:spPr>
          <a:xfrm>
            <a:off x="7164288" y="6149407"/>
            <a:ext cx="1138237" cy="303188"/>
          </a:xfrm>
          <a:prstGeom prst="rect">
            <a:avLst/>
          </a:prstGeom>
        </p:spPr>
      </p:pic>
    </p:spTree>
    <p:extLst>
      <p:ext uri="{BB962C8B-B14F-4D97-AF65-F5344CB8AC3E}">
        <p14:creationId xmlns:p14="http://schemas.microsoft.com/office/powerpoint/2010/main" val="508855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738187" y="692696"/>
            <a:ext cx="7667625" cy="792757"/>
          </a:xfrm>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sp>
        <p:nvSpPr>
          <p:cNvPr id="9" name="Fußzeilenplatzhalter 8"/>
          <p:cNvSpPr>
            <a:spLocks noGrp="1"/>
          </p:cNvSpPr>
          <p:nvPr>
            <p:ph type="ftr" sz="quarter" idx="11"/>
          </p:nvPr>
        </p:nvSpPr>
        <p:spPr>
          <a:xfrm>
            <a:off x="4359065" y="6364335"/>
            <a:ext cx="4212264" cy="274320"/>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101" name="Rectangle 5"/>
          <p:cNvSpPr>
            <a:spLocks noGrp="1" noChangeArrowheads="1"/>
          </p:cNvSpPr>
          <p:nvPr>
            <p:ph type="body" idx="4294967295"/>
          </p:nvPr>
        </p:nvSpPr>
        <p:spPr>
          <a:xfrm>
            <a:off x="738186" y="2192342"/>
            <a:ext cx="7866262" cy="3036858"/>
          </a:xfrm>
        </p:spPr>
        <p:txBody>
          <a:bodyPr>
            <a:normAutofit/>
          </a:bodyPr>
          <a:lstStyle/>
          <a:p>
            <a:pPr>
              <a:buNone/>
            </a:pPr>
            <a:endParaRPr lang="de-DE" sz="2400" dirty="0"/>
          </a:p>
          <a:p>
            <a:pPr>
              <a:buNone/>
            </a:pPr>
            <a:r>
              <a:rPr lang="de-DE" sz="3200" i="1" dirty="0">
                <a:effectLst>
                  <a:outerShdw blurRad="38100" dist="38100" dir="2700000" algn="tl">
                    <a:srgbClr val="000000">
                      <a:alpha val="43137"/>
                    </a:srgbClr>
                  </a:outerShdw>
                </a:effectLst>
              </a:rPr>
              <a:t>     </a:t>
            </a:r>
            <a:endParaRPr lang="de-DE" sz="2400" dirty="0">
              <a:solidFill>
                <a:srgbClr val="FFC000"/>
              </a:solidFill>
            </a:endParaRPr>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3" name="Textfeld 2">
            <a:extLst>
              <a:ext uri="{FF2B5EF4-FFF2-40B4-BE49-F238E27FC236}">
                <a16:creationId xmlns:a16="http://schemas.microsoft.com/office/drawing/2014/main" id="{B2C5A7C5-9DED-0A13-B5C4-011D4CD30F4D}"/>
              </a:ext>
            </a:extLst>
          </p:cNvPr>
          <p:cNvSpPr txBox="1"/>
          <p:nvPr/>
        </p:nvSpPr>
        <p:spPr>
          <a:xfrm>
            <a:off x="738186" y="2350418"/>
            <a:ext cx="6119814" cy="369332"/>
          </a:xfrm>
          <a:prstGeom prst="rect">
            <a:avLst/>
          </a:prstGeom>
          <a:noFill/>
        </p:spPr>
        <p:txBody>
          <a:bodyPr wrap="square">
            <a:spAutoFit/>
          </a:bodyPr>
          <a:lstStyle/>
          <a:p>
            <a:endParaRPr lang="de-DE" sz="1800" dirty="0">
              <a:effectLst/>
              <a:latin typeface="Calibri" panose="020F0502020204030204" pitchFamily="34" charset="0"/>
              <a:ea typeface="Calibri" panose="020F0502020204030204" pitchFamily="34" charset="0"/>
            </a:endParaRPr>
          </a:p>
        </p:txBody>
      </p:sp>
      <p:sp>
        <p:nvSpPr>
          <p:cNvPr id="12" name="Textfeld 11">
            <a:extLst>
              <a:ext uri="{FF2B5EF4-FFF2-40B4-BE49-F238E27FC236}">
                <a16:creationId xmlns:a16="http://schemas.microsoft.com/office/drawing/2014/main" id="{468477C6-B811-FAE9-7255-C38164D2CB16}"/>
              </a:ext>
            </a:extLst>
          </p:cNvPr>
          <p:cNvSpPr txBox="1"/>
          <p:nvPr/>
        </p:nvSpPr>
        <p:spPr>
          <a:xfrm>
            <a:off x="289744" y="2050970"/>
            <a:ext cx="8592889" cy="3970318"/>
          </a:xfrm>
          <a:prstGeom prst="rect">
            <a:avLst/>
          </a:prstGeom>
          <a:noFill/>
        </p:spPr>
        <p:txBody>
          <a:bodyPr wrap="square" rtlCol="0">
            <a:spAutoFit/>
          </a:bodyPr>
          <a:lstStyle/>
          <a:p>
            <a:r>
              <a:rPr lang="fr-FR" dirty="0" err="1">
                <a:latin typeface="Arial" panose="020B0604020202020204" pitchFamily="34" charset="0"/>
                <a:ea typeface="Times New Roman" panose="02020603050405020304" pitchFamily="18" charset="0"/>
                <a:cs typeface="Arial" panose="020B0604020202020204" pitchFamily="34" charset="0"/>
              </a:rPr>
              <a:t>Grundlegende</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Gedanken</a:t>
            </a:r>
            <a:r>
              <a:rPr lang="fr-FR" dirty="0">
                <a:effectLst/>
                <a:latin typeface="Arial" panose="020B0604020202020204" pitchFamily="34" charset="0"/>
                <a:ea typeface="Times New Roman" panose="02020603050405020304" pitchFamily="18" charset="0"/>
                <a:cs typeface="Arial" panose="020B0604020202020204" pitchFamily="34" charset="0"/>
              </a:rPr>
              <a:t>, die in uns </a:t>
            </a:r>
            <a:r>
              <a:rPr lang="fr-FR" dirty="0" err="1">
                <a:effectLst/>
                <a:latin typeface="Arial" panose="020B0604020202020204" pitchFamily="34" charset="0"/>
                <a:ea typeface="Times New Roman" panose="02020603050405020304" pitchFamily="18" charset="0"/>
                <a:cs typeface="Arial" panose="020B0604020202020204" pitchFamily="34" charset="0"/>
              </a:rPr>
              <a:t>jetzt</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aufkommen</a:t>
            </a:r>
            <a:r>
              <a:rPr lang="fr-FR" dirty="0">
                <a:effectLst/>
                <a:latin typeface="Arial" panose="020B0604020202020204" pitchFamily="34" charset="0"/>
                <a:ea typeface="Times New Roman" panose="02020603050405020304" pitchFamily="18" charset="0"/>
                <a:cs typeface="Arial" panose="020B0604020202020204" pitchFamily="34" charset="0"/>
              </a:rPr>
              <a:t>: </a:t>
            </a:r>
            <a:endParaRPr lang="de-DE" dirty="0">
              <a:effectLst/>
              <a:latin typeface="Arial" panose="020B0604020202020204" pitchFamily="34" charset="0"/>
              <a:ea typeface="Times New Roman" panose="02020603050405020304" pitchFamily="18" charset="0"/>
              <a:cs typeface="Arial" panose="020B0604020202020204" pitchFamily="34" charset="0"/>
            </a:endParaRPr>
          </a:p>
          <a:p>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W</a:t>
            </a:r>
            <a:r>
              <a:rPr lang="fr-FR" dirty="0" err="1">
                <a:effectLst/>
                <a:latin typeface="Arial" panose="020B0604020202020204" pitchFamily="34" charset="0"/>
                <a:ea typeface="Times New Roman" panose="02020603050405020304" pitchFamily="18" charset="0"/>
                <a:cs typeface="Arial" panose="020B0604020202020204" pitchFamily="34" charset="0"/>
              </a:rPr>
              <a:t>er</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hatte</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nun</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recht</a:t>
            </a:r>
            <a:r>
              <a:rPr lang="fr-FR" dirty="0">
                <a:effectLst/>
                <a:latin typeface="Arial" panose="020B0604020202020204" pitchFamily="34" charset="0"/>
                <a:ea typeface="Times New Roman" panose="02020603050405020304" pitchFamily="18" charset="0"/>
                <a:cs typeface="Arial" panose="020B0604020202020204" pitchFamily="34" charset="0"/>
              </a:rPr>
              <a:t> ? </a:t>
            </a:r>
            <a:endParaRPr lang="de-DE" dirty="0">
              <a:effectLst/>
              <a:latin typeface="Arial" panose="020B0604020202020204" pitchFamily="34" charset="0"/>
              <a:ea typeface="Times New Roman" panose="02020603050405020304" pitchFamily="18" charset="0"/>
              <a:cs typeface="Arial" panose="020B0604020202020204" pitchFamily="34" charset="0"/>
            </a:endParaRPr>
          </a:p>
          <a:p>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War</a:t>
            </a:r>
            <a:r>
              <a:rPr lang="fr-FR" dirty="0">
                <a:effectLst/>
                <a:latin typeface="Arial" panose="020B0604020202020204" pitchFamily="34" charset="0"/>
                <a:ea typeface="Times New Roman" panose="02020603050405020304" pitchFamily="18" charset="0"/>
                <a:cs typeface="Arial" panose="020B0604020202020204" pitchFamily="34" charset="0"/>
              </a:rPr>
              <a:t> es </a:t>
            </a:r>
            <a:r>
              <a:rPr lang="fr-FR" dirty="0" err="1">
                <a:effectLst/>
                <a:latin typeface="Arial" panose="020B0604020202020204" pitchFamily="34" charset="0"/>
                <a:ea typeface="Times New Roman" panose="02020603050405020304" pitchFamily="18" charset="0"/>
                <a:cs typeface="Arial" panose="020B0604020202020204" pitchFamily="34" charset="0"/>
              </a:rPr>
              <a:t>nötig</a:t>
            </a:r>
            <a:r>
              <a:rPr lang="fr-FR" dirty="0">
                <a:effectLst/>
                <a:latin typeface="Arial" panose="020B0604020202020204" pitchFamily="34" charset="0"/>
                <a:ea typeface="Times New Roman" panose="02020603050405020304" pitchFamily="18" charset="0"/>
                <a:cs typeface="Arial" panose="020B0604020202020204" pitchFamily="34" charset="0"/>
              </a:rPr>
              <a:t> den Schnabel </a:t>
            </a:r>
            <a:r>
              <a:rPr lang="fr-FR" dirty="0" err="1">
                <a:effectLst/>
                <a:latin typeface="Arial" panose="020B0604020202020204" pitchFamily="34" charset="0"/>
                <a:ea typeface="Times New Roman" panose="02020603050405020304" pitchFamily="18" charset="0"/>
                <a:cs typeface="Arial" panose="020B0604020202020204" pitchFamily="34" charset="0"/>
              </a:rPr>
              <a:t>so</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zu</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verkürzen</a:t>
            </a:r>
            <a:r>
              <a:rPr lang="fr-FR" dirty="0">
                <a:effectLst/>
                <a:latin typeface="Arial" panose="020B0604020202020204" pitchFamily="34" charset="0"/>
                <a:ea typeface="Times New Roman" panose="02020603050405020304" pitchFamily="18" charset="0"/>
                <a:cs typeface="Arial" panose="020B0604020202020204" pitchFamily="34" charset="0"/>
              </a:rPr>
              <a:t> und </a:t>
            </a:r>
            <a:r>
              <a:rPr lang="fr-FR" dirty="0" err="1">
                <a:effectLst/>
                <a:latin typeface="Arial" panose="020B0604020202020204" pitchFamily="34" charset="0"/>
                <a:ea typeface="Times New Roman" panose="02020603050405020304" pitchFamily="18" charset="0"/>
                <a:cs typeface="Arial" panose="020B0604020202020204" pitchFamily="34" charset="0"/>
              </a:rPr>
              <a:t>dazu</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Ammen</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einzusetzen</a:t>
            </a:r>
            <a:r>
              <a:rPr lang="fr-FR" dirty="0">
                <a:effectLst/>
                <a:latin typeface="Arial" panose="020B0604020202020204" pitchFamily="34" charset="0"/>
                <a:ea typeface="Times New Roman" panose="02020603050405020304" pitchFamily="18" charset="0"/>
                <a:cs typeface="Arial" panose="020B0604020202020204" pitchFamily="34" charset="0"/>
              </a:rPr>
              <a:t>? </a:t>
            </a:r>
            <a:endParaRPr lang="de-DE" dirty="0">
              <a:effectLst/>
              <a:latin typeface="Arial" panose="020B0604020202020204" pitchFamily="34" charset="0"/>
              <a:ea typeface="Times New Roman" panose="02020603050405020304" pitchFamily="18" charset="0"/>
              <a:cs typeface="Arial" panose="020B0604020202020204" pitchFamily="34" charset="0"/>
            </a:endParaRPr>
          </a:p>
          <a:p>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War</a:t>
            </a:r>
            <a:r>
              <a:rPr lang="fr-FR" dirty="0">
                <a:effectLst/>
                <a:latin typeface="Arial" panose="020B0604020202020204" pitchFamily="34" charset="0"/>
                <a:ea typeface="Times New Roman" panose="02020603050405020304" pitchFamily="18" charset="0"/>
                <a:cs typeface="Arial" panose="020B0604020202020204" pitchFamily="34" charset="0"/>
              </a:rPr>
              <a:t> es </a:t>
            </a:r>
            <a:r>
              <a:rPr lang="fr-FR" dirty="0" err="1">
                <a:effectLst/>
                <a:latin typeface="Arial" panose="020B0604020202020204" pitchFamily="34" charset="0"/>
                <a:ea typeface="Times New Roman" panose="02020603050405020304" pitchFamily="18" charset="0"/>
                <a:cs typeface="Arial" panose="020B0604020202020204" pitchFamily="34" charset="0"/>
              </a:rPr>
              <a:t>eine</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Herausforderung</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unter</a:t>
            </a:r>
            <a:r>
              <a:rPr lang="fr-FR" dirty="0">
                <a:effectLst/>
                <a:latin typeface="Arial" panose="020B0604020202020204" pitchFamily="34" charset="0"/>
                <a:ea typeface="Times New Roman" panose="02020603050405020304" pitchFamily="18" charset="0"/>
                <a:cs typeface="Arial" panose="020B0604020202020204" pitchFamily="34" charset="0"/>
              </a:rPr>
              <a:t> rein </a:t>
            </a:r>
            <a:r>
              <a:rPr lang="fr-FR" dirty="0" err="1">
                <a:effectLst/>
                <a:latin typeface="Arial" panose="020B0604020202020204" pitchFamily="34" charset="0"/>
                <a:ea typeface="Times New Roman" panose="02020603050405020304" pitchFamily="18" charset="0"/>
                <a:cs typeface="Arial" panose="020B0604020202020204" pitchFamily="34" charset="0"/>
              </a:rPr>
              <a:t>egozentrischem</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Einfluss</a:t>
            </a:r>
            <a:r>
              <a:rPr lang="fr-FR" dirty="0">
                <a:effectLst/>
                <a:latin typeface="Arial" panose="020B0604020202020204" pitchFamily="34" charset="0"/>
                <a:ea typeface="Times New Roman" panose="02020603050405020304" pitchFamily="18" charset="0"/>
                <a:cs typeface="Arial" panose="020B0604020202020204" pitchFamily="34" charset="0"/>
              </a:rPr>
              <a:t> von </a:t>
            </a:r>
            <a:r>
              <a:rPr lang="fr-FR" dirty="0" err="1">
                <a:effectLst/>
                <a:latin typeface="Arial" panose="020B0604020202020204" pitchFamily="34" charset="0"/>
                <a:ea typeface="Times New Roman" panose="02020603050405020304" pitchFamily="18" charset="0"/>
                <a:cs typeface="Arial" panose="020B0604020202020204" pitchFamily="34" charset="0"/>
              </a:rPr>
              <a:t>Visionären</a:t>
            </a:r>
            <a:r>
              <a:rPr lang="fr-FR" dirty="0">
                <a:effectLst/>
                <a:latin typeface="Arial" panose="020B0604020202020204" pitchFamily="34" charset="0"/>
                <a:ea typeface="Times New Roman" panose="02020603050405020304" pitchFamily="18" charset="0"/>
                <a:cs typeface="Arial" panose="020B0604020202020204" pitchFamily="34" charset="0"/>
              </a:rPr>
              <a:t>,  </a:t>
            </a:r>
          </a:p>
          <a:p>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wobei</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natürlich</a:t>
            </a:r>
            <a:r>
              <a:rPr lang="fr-FR" dirty="0">
                <a:effectLst/>
                <a:latin typeface="Arial" panose="020B0604020202020204" pitchFamily="34" charset="0"/>
                <a:ea typeface="Times New Roman" panose="02020603050405020304" pitchFamily="18" charset="0"/>
                <a:cs typeface="Arial" panose="020B0604020202020204" pitchFamily="34" charset="0"/>
              </a:rPr>
              <a:t> der </a:t>
            </a:r>
            <a:r>
              <a:rPr lang="fr-FR" dirty="0" err="1">
                <a:effectLst/>
                <a:latin typeface="Arial" panose="020B0604020202020204" pitchFamily="34" charset="0"/>
                <a:ea typeface="Times New Roman" panose="02020603050405020304" pitchFamily="18" charset="0"/>
                <a:cs typeface="Arial" panose="020B0604020202020204" pitchFamily="34" charset="0"/>
              </a:rPr>
              <a:t>zu</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erwartende</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Verkaufserlös</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eine</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große</a:t>
            </a:r>
            <a:r>
              <a:rPr lang="fr-FR" dirty="0">
                <a:effectLst/>
                <a:latin typeface="Arial" panose="020B0604020202020204" pitchFamily="34" charset="0"/>
                <a:ea typeface="Times New Roman" panose="02020603050405020304" pitchFamily="18" charset="0"/>
                <a:cs typeface="Arial" panose="020B0604020202020204" pitchFamily="34" charset="0"/>
              </a:rPr>
              <a:t> Rolle in der </a:t>
            </a:r>
          </a:p>
          <a:p>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Zuchtausrichtung</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spielte</a:t>
            </a:r>
            <a:r>
              <a:rPr lang="fr-FR" dirty="0">
                <a:effectLst/>
                <a:latin typeface="Arial" panose="020B0604020202020204" pitchFamily="34" charset="0"/>
                <a:ea typeface="Times New Roman" panose="02020603050405020304" pitchFamily="18" charset="0"/>
                <a:cs typeface="Arial" panose="020B0604020202020204" pitchFamily="34" charset="0"/>
              </a:rPr>
              <a:t>? </a:t>
            </a:r>
            <a:endParaRPr lang="de-DE" dirty="0">
              <a:effectLst/>
              <a:latin typeface="Arial" panose="020B0604020202020204" pitchFamily="34" charset="0"/>
              <a:ea typeface="Times New Roman" panose="02020603050405020304" pitchFamily="18" charset="0"/>
              <a:cs typeface="Arial" panose="020B0604020202020204" pitchFamily="34" charset="0"/>
            </a:endParaRPr>
          </a:p>
          <a:p>
            <a:endParaRPr lang="fr-FR" dirty="0">
              <a:latin typeface="Arial" panose="020B0604020202020204" pitchFamily="34" charset="0"/>
              <a:ea typeface="Times New Roman" panose="02020603050405020304" pitchFamily="18" charset="0"/>
              <a:cs typeface="Arial" panose="020B0604020202020204" pitchFamily="34" charset="0"/>
            </a:endParaRPr>
          </a:p>
          <a:p>
            <a:r>
              <a:rPr lang="fr-FR" dirty="0" err="1">
                <a:latin typeface="Arial" panose="020B0604020202020204" pitchFamily="34" charset="0"/>
                <a:ea typeface="Times New Roman" panose="02020603050405020304" pitchFamily="18" charset="0"/>
                <a:cs typeface="Arial" panose="020B0604020202020204" pitchFamily="34" charset="0"/>
              </a:rPr>
              <a:t>War</a:t>
            </a:r>
            <a:r>
              <a:rPr lang="fr-FR" dirty="0">
                <a:latin typeface="Arial" panose="020B0604020202020204" pitchFamily="34" charset="0"/>
                <a:ea typeface="Times New Roman" panose="02020603050405020304" pitchFamily="18" charset="0"/>
                <a:cs typeface="Arial" panose="020B0604020202020204" pitchFamily="34" charset="0"/>
              </a:rPr>
              <a:t> und </a:t>
            </a:r>
            <a:r>
              <a:rPr lang="fr-FR" dirty="0" err="1">
                <a:latin typeface="Arial" panose="020B0604020202020204" pitchFamily="34" charset="0"/>
                <a:ea typeface="Times New Roman" panose="02020603050405020304" pitchFamily="18" charset="0"/>
                <a:cs typeface="Arial" panose="020B0604020202020204" pitchFamily="34" charset="0"/>
              </a:rPr>
              <a:t>i</a:t>
            </a:r>
            <a:r>
              <a:rPr lang="fr-FR" dirty="0" err="1">
                <a:effectLst/>
                <a:latin typeface="Arial" panose="020B0604020202020204" pitchFamily="34" charset="0"/>
                <a:ea typeface="Times New Roman" panose="02020603050405020304" pitchFamily="18" charset="0"/>
                <a:cs typeface="Arial" panose="020B0604020202020204" pitchFamily="34" charset="0"/>
              </a:rPr>
              <a:t>st</a:t>
            </a:r>
            <a:r>
              <a:rPr lang="fr-FR" dirty="0">
                <a:effectLst/>
                <a:latin typeface="Arial" panose="020B0604020202020204" pitchFamily="34" charset="0"/>
                <a:ea typeface="Times New Roman" panose="02020603050405020304" pitchFamily="18" charset="0"/>
                <a:cs typeface="Arial" panose="020B0604020202020204" pitchFamily="34" charset="0"/>
              </a:rPr>
              <a:t> es aber </a:t>
            </a:r>
            <a:r>
              <a:rPr lang="fr-FR" dirty="0" err="1">
                <a:effectLst/>
                <a:latin typeface="Arial" panose="020B0604020202020204" pitchFamily="34" charset="0"/>
                <a:ea typeface="Times New Roman" panose="02020603050405020304" pitchFamily="18" charset="0"/>
                <a:cs typeface="Arial" panose="020B0604020202020204" pitchFamily="34" charset="0"/>
              </a:rPr>
              <a:t>nicht</a:t>
            </a:r>
            <a:r>
              <a:rPr lang="fr-FR" dirty="0">
                <a:effectLst/>
                <a:latin typeface="Arial" panose="020B0604020202020204" pitchFamily="34" charset="0"/>
                <a:ea typeface="Times New Roman" panose="02020603050405020304" pitchFamily="18" charset="0"/>
                <a:cs typeface="Arial" panose="020B0604020202020204" pitchFamily="34" charset="0"/>
              </a:rPr>
              <a:t> « </a:t>
            </a:r>
            <a:r>
              <a:rPr lang="fr-FR" dirty="0" err="1">
                <a:latin typeface="Arial" panose="020B0604020202020204" pitchFamily="34" charset="0"/>
                <a:ea typeface="Times New Roman" panose="02020603050405020304" pitchFamily="18" charset="0"/>
                <a:cs typeface="Arial" panose="020B0604020202020204" pitchFamily="34" charset="0"/>
              </a:rPr>
              <a:t>verständlich</a:t>
            </a:r>
            <a:r>
              <a:rPr lang="fr-FR" dirty="0">
                <a:effectLst/>
                <a:latin typeface="Arial" panose="020B0604020202020204" pitchFamily="34" charset="0"/>
                <a:ea typeface="Times New Roman" panose="02020603050405020304" pitchFamily="18" charset="0"/>
                <a:cs typeface="Arial" panose="020B0604020202020204" pitchFamily="34" charset="0"/>
              </a:rPr>
              <a:t> », </a:t>
            </a:r>
            <a:r>
              <a:rPr lang="fr-FR" dirty="0" err="1">
                <a:effectLst/>
                <a:latin typeface="Arial" panose="020B0604020202020204" pitchFamily="34" charset="0"/>
                <a:ea typeface="Times New Roman" panose="02020603050405020304" pitchFamily="18" charset="0"/>
                <a:cs typeface="Arial" panose="020B0604020202020204" pitchFamily="34" charset="0"/>
              </a:rPr>
              <a:t>zu</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dieser</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Periode</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im</a:t>
            </a:r>
            <a:r>
              <a:rPr lang="fr-FR" dirty="0">
                <a:effectLst/>
                <a:latin typeface="Arial" panose="020B0604020202020204" pitchFamily="34" charset="0"/>
                <a:ea typeface="Times New Roman" panose="02020603050405020304" pitchFamily="18" charset="0"/>
                <a:cs typeface="Arial" panose="020B0604020202020204" pitchFamily="34" charset="0"/>
              </a:rPr>
              <a:t> 19. bis 20. JH  </a:t>
            </a:r>
            <a:r>
              <a:rPr lang="fr-FR" dirty="0" err="1">
                <a:effectLst/>
                <a:latin typeface="Arial" panose="020B0604020202020204" pitchFamily="34" charset="0"/>
                <a:ea typeface="Times New Roman" panose="02020603050405020304" pitchFamily="18" charset="0"/>
                <a:cs typeface="Arial" panose="020B0604020202020204" pitchFamily="34" charset="0"/>
              </a:rPr>
              <a:t>auf</a:t>
            </a:r>
            <a:r>
              <a:rPr lang="fr-FR" dirty="0">
                <a:effectLst/>
                <a:latin typeface="Arial" panose="020B0604020202020204" pitchFamily="34" charset="0"/>
                <a:ea typeface="Times New Roman" panose="02020603050405020304" pitchFamily="18" charset="0"/>
                <a:cs typeface="Arial" panose="020B0604020202020204" pitchFamily="34" charset="0"/>
              </a:rPr>
              <a:t> « </a:t>
            </a:r>
            <a:r>
              <a:rPr lang="fr-FR" dirty="0" err="1">
                <a:effectLst/>
                <a:latin typeface="Arial" panose="020B0604020202020204" pitchFamily="34" charset="0"/>
                <a:ea typeface="Times New Roman" panose="02020603050405020304" pitchFamily="18" charset="0"/>
                <a:cs typeface="Arial" panose="020B0604020202020204" pitchFamily="34" charset="0"/>
              </a:rPr>
              <a:t>kürzer</a:t>
            </a:r>
            <a:r>
              <a:rPr lang="fr-FR" dirty="0">
                <a:effectLst/>
                <a:latin typeface="Arial" panose="020B0604020202020204" pitchFamily="34" charset="0"/>
                <a:ea typeface="Times New Roman" panose="02020603050405020304" pitchFamily="18" charset="0"/>
                <a:cs typeface="Arial" panose="020B0604020202020204" pitchFamily="34" charset="0"/>
              </a:rPr>
              <a:t> und </a:t>
            </a:r>
            <a:r>
              <a:rPr lang="fr-FR" dirty="0" err="1">
                <a:effectLst/>
                <a:latin typeface="Arial" panose="020B0604020202020204" pitchFamily="34" charset="0"/>
                <a:ea typeface="Times New Roman" panose="02020603050405020304" pitchFamily="18" charset="0"/>
                <a:cs typeface="Arial" panose="020B0604020202020204" pitchFamily="34" charset="0"/>
              </a:rPr>
              <a:t>noch</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kürzer</a:t>
            </a:r>
            <a:r>
              <a:rPr lang="fr-FR" dirty="0">
                <a:effectLst/>
                <a:latin typeface="Arial" panose="020B0604020202020204" pitchFamily="34" charset="0"/>
                <a:ea typeface="Times New Roman" panose="02020603050405020304" pitchFamily="18" charset="0"/>
                <a:cs typeface="Arial" panose="020B0604020202020204" pitchFamily="34" charset="0"/>
              </a:rPr>
              <a:t> » </a:t>
            </a:r>
            <a:r>
              <a:rPr lang="fr-FR" dirty="0" err="1">
                <a:effectLst/>
                <a:latin typeface="Arial" panose="020B0604020202020204" pitchFamily="34" charset="0"/>
                <a:ea typeface="Times New Roman" panose="02020603050405020304" pitchFamily="18" charset="0"/>
                <a:cs typeface="Arial" panose="020B0604020202020204" pitchFamily="34" charset="0"/>
              </a:rPr>
              <a:t>zu</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züchten</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wenn</a:t>
            </a:r>
            <a:r>
              <a:rPr lang="fr-FR" dirty="0">
                <a:effectLst/>
                <a:latin typeface="Arial" panose="020B0604020202020204" pitchFamily="34" charset="0"/>
                <a:ea typeface="Times New Roman" panose="02020603050405020304" pitchFamily="18" charset="0"/>
                <a:cs typeface="Arial" panose="020B0604020202020204" pitchFamily="34" charset="0"/>
              </a:rPr>
              <a:t> die </a:t>
            </a:r>
            <a:r>
              <a:rPr lang="fr-FR" dirty="0" err="1">
                <a:effectLst/>
                <a:latin typeface="Arial" panose="020B0604020202020204" pitchFamily="34" charset="0"/>
                <a:ea typeface="Times New Roman" panose="02020603050405020304" pitchFamily="18" charset="0"/>
                <a:cs typeface="Arial" panose="020B0604020202020204" pitchFamily="34" charset="0"/>
              </a:rPr>
              <a:t>Preisrichter</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im</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logischen</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Kreisverfahren</a:t>
            </a:r>
            <a:r>
              <a:rPr lang="fr-FR" dirty="0">
                <a:effectLst/>
                <a:latin typeface="Arial" panose="020B0604020202020204" pitchFamily="34" charset="0"/>
                <a:ea typeface="Times New Roman" panose="02020603050405020304" pitchFamily="18" charset="0"/>
                <a:cs typeface="Arial" panose="020B0604020202020204" pitchFamily="34" charset="0"/>
              </a:rPr>
              <a:t> die </a:t>
            </a:r>
            <a:r>
              <a:rPr lang="fr-FR" dirty="0" err="1">
                <a:effectLst/>
                <a:latin typeface="Arial" panose="020B0604020202020204" pitchFamily="34" charset="0"/>
                <a:ea typeface="Times New Roman" panose="02020603050405020304" pitchFamily="18" charset="0"/>
                <a:cs typeface="Arial" panose="020B0604020202020204" pitchFamily="34" charset="0"/>
              </a:rPr>
              <a:t>kürzesten</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Taubenschnäbel</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zum</a:t>
            </a:r>
            <a:r>
              <a:rPr lang="fr-FR" dirty="0">
                <a:effectLst/>
                <a:latin typeface="Arial" panose="020B0604020202020204" pitchFamily="34" charset="0"/>
                <a:ea typeface="Times New Roman" panose="02020603050405020304" pitchFamily="18" charset="0"/>
                <a:cs typeface="Arial" panose="020B0604020202020204" pitchFamily="34" charset="0"/>
              </a:rPr>
              <a:t> Champion </a:t>
            </a:r>
            <a:r>
              <a:rPr lang="fr-FR" dirty="0" err="1">
                <a:effectLst/>
                <a:latin typeface="Arial" panose="020B0604020202020204" pitchFamily="34" charset="0"/>
                <a:ea typeface="Times New Roman" panose="02020603050405020304" pitchFamily="18" charset="0"/>
                <a:cs typeface="Arial" panose="020B0604020202020204" pitchFamily="34" charset="0"/>
              </a:rPr>
              <a:t>körten</a:t>
            </a:r>
            <a:r>
              <a:rPr lang="fr-FR" dirty="0">
                <a:effectLst/>
                <a:latin typeface="Arial" panose="020B0604020202020204" pitchFamily="34" charset="0"/>
                <a:ea typeface="Times New Roman" panose="02020603050405020304" pitchFamily="18" charset="0"/>
                <a:cs typeface="Arial" panose="020B0604020202020204" pitchFamily="34" charset="0"/>
              </a:rPr>
              <a:t>..?! </a:t>
            </a:r>
            <a:endParaRPr lang="fr-FR" dirty="0">
              <a:latin typeface="Arial" panose="020B0604020202020204" pitchFamily="34" charset="0"/>
              <a:ea typeface="Times New Roman" panose="02020603050405020304" pitchFamily="18" charset="0"/>
              <a:cs typeface="Arial" panose="020B0604020202020204" pitchFamily="34" charset="0"/>
            </a:endParaRPr>
          </a:p>
          <a:p>
            <a:endParaRPr lang="fr-FR" dirty="0">
              <a:latin typeface="Arial" panose="020B0604020202020204" pitchFamily="34" charset="0"/>
              <a:ea typeface="Times New Roman" panose="02020603050405020304" pitchFamily="18" charset="0"/>
              <a:cs typeface="Arial" panose="020B0604020202020204" pitchFamily="34" charset="0"/>
            </a:endParaRPr>
          </a:p>
          <a:p>
            <a:r>
              <a:rPr lang="fr-FR" dirty="0">
                <a:latin typeface="Arial" panose="020B0604020202020204" pitchFamily="34" charset="0"/>
                <a:ea typeface="Times New Roman" panose="02020603050405020304" pitchFamily="18" charset="0"/>
                <a:cs typeface="Arial" panose="020B0604020202020204" pitchFamily="34" charset="0"/>
              </a:rPr>
              <a:t>Als </a:t>
            </a:r>
            <a:r>
              <a:rPr lang="fr-FR" dirty="0" err="1">
                <a:latin typeface="Arial" panose="020B0604020202020204" pitchFamily="34" charset="0"/>
                <a:ea typeface="Times New Roman" panose="02020603050405020304" pitchFamily="18" charset="0"/>
                <a:cs typeface="Arial" panose="020B0604020202020204" pitchFamily="34" charset="0"/>
              </a:rPr>
              <a:t>Anmerkung</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dazu</a:t>
            </a:r>
            <a:r>
              <a:rPr lang="fr-FR" dirty="0">
                <a:latin typeface="Arial" panose="020B0604020202020204" pitchFamily="34" charset="0"/>
                <a:ea typeface="Times New Roman" panose="02020603050405020304" pitchFamily="18" charset="0"/>
                <a:cs typeface="Arial" panose="020B0604020202020204" pitchFamily="34" charset="0"/>
              </a:rPr>
              <a:t>, stand die </a:t>
            </a:r>
            <a:r>
              <a:rPr lang="fr-FR" dirty="0" err="1">
                <a:effectLst/>
                <a:latin typeface="Arial" panose="020B0604020202020204" pitchFamily="34" charset="0"/>
                <a:ea typeface="Times New Roman" panose="02020603050405020304" pitchFamily="18" charset="0"/>
                <a:cs typeface="Arial" panose="020B0604020202020204" pitchFamily="34" charset="0"/>
              </a:rPr>
              <a:t>Ammenaufzucht</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damals</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nicht</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im</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Widerspruch</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zum</a:t>
            </a:r>
            <a:r>
              <a:rPr lang="fr-FR" dirty="0">
                <a:effectLst/>
                <a:latin typeface="Arial" panose="020B0604020202020204" pitchFamily="34" charset="0"/>
                <a:ea typeface="Times New Roman" panose="02020603050405020304" pitchFamily="18" charset="0"/>
                <a:cs typeface="Arial" panose="020B0604020202020204" pitchFamily="34" charset="0"/>
              </a:rPr>
              <a:t> </a:t>
            </a:r>
            <a:r>
              <a:rPr lang="fr-FR" dirty="0" err="1">
                <a:effectLst/>
                <a:latin typeface="Arial" panose="020B0604020202020204" pitchFamily="34" charset="0"/>
                <a:ea typeface="Times New Roman" panose="02020603050405020304" pitchFamily="18" charset="0"/>
                <a:cs typeface="Arial" panose="020B0604020202020204" pitchFamily="34" charset="0"/>
              </a:rPr>
              <a:t>Tierschutz</a:t>
            </a:r>
            <a:r>
              <a:rPr lang="fr-FR" dirty="0">
                <a:effectLst/>
                <a:latin typeface="Arial" panose="020B0604020202020204" pitchFamily="34" charset="0"/>
                <a:ea typeface="Times New Roman" panose="02020603050405020304" pitchFamily="18" charset="0"/>
                <a:cs typeface="Arial" panose="020B0604020202020204" pitchFamily="34" charset="0"/>
              </a:rPr>
              <a:t>.</a:t>
            </a:r>
            <a:endParaRPr lang="de-DE" dirty="0">
              <a:effectLst/>
              <a:latin typeface="Arial" panose="020B0604020202020204" pitchFamily="34" charset="0"/>
              <a:ea typeface="Times New Roman" panose="02020603050405020304" pitchFamily="18" charset="0"/>
              <a:cs typeface="Arial" panose="020B0604020202020204" pitchFamily="34" charset="0"/>
            </a:endParaRPr>
          </a:p>
          <a:p>
            <a:r>
              <a:rPr lang="fr-FR" sz="1800" dirty="0">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p:txBody>
      </p:sp>
      <p:pic>
        <p:nvPicPr>
          <p:cNvPr id="2" name="Grafik 1">
            <a:extLst>
              <a:ext uri="{FF2B5EF4-FFF2-40B4-BE49-F238E27FC236}">
                <a16:creationId xmlns:a16="http://schemas.microsoft.com/office/drawing/2014/main" id="{FC466D69-BF85-F2E0-483B-A7ABFDE591D5}"/>
              </a:ext>
            </a:extLst>
          </p:cNvPr>
          <p:cNvPicPr>
            <a:picLocks noChangeAspect="1"/>
          </p:cNvPicPr>
          <p:nvPr/>
        </p:nvPicPr>
        <p:blipFill>
          <a:blip r:embed="rId2"/>
          <a:stretch>
            <a:fillRect/>
          </a:stretch>
        </p:blipFill>
        <p:spPr>
          <a:xfrm>
            <a:off x="7236296" y="6065956"/>
            <a:ext cx="1078557" cy="287291"/>
          </a:xfrm>
          <a:prstGeom prst="rect">
            <a:avLst/>
          </a:prstGeom>
        </p:spPr>
      </p:pic>
    </p:spTree>
    <p:extLst>
      <p:ext uri="{BB962C8B-B14F-4D97-AF65-F5344CB8AC3E}">
        <p14:creationId xmlns:p14="http://schemas.microsoft.com/office/powerpoint/2010/main" val="2931808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738187" y="692696"/>
            <a:ext cx="7667625" cy="792757"/>
          </a:xfrm>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sp>
        <p:nvSpPr>
          <p:cNvPr id="9" name="Fußzeilenplatzhalter 8"/>
          <p:cNvSpPr>
            <a:spLocks noGrp="1"/>
          </p:cNvSpPr>
          <p:nvPr>
            <p:ph type="ftr" sz="quarter" idx="11"/>
          </p:nvPr>
        </p:nvSpPr>
        <p:spPr>
          <a:xfrm>
            <a:off x="4359065" y="6364335"/>
            <a:ext cx="4212264" cy="274320"/>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101" name="Rectangle 5"/>
          <p:cNvSpPr>
            <a:spLocks noGrp="1" noChangeArrowheads="1"/>
          </p:cNvSpPr>
          <p:nvPr>
            <p:ph type="body" idx="4294967295"/>
          </p:nvPr>
        </p:nvSpPr>
        <p:spPr>
          <a:xfrm>
            <a:off x="738186" y="2192342"/>
            <a:ext cx="7866262" cy="3036858"/>
          </a:xfrm>
        </p:spPr>
        <p:txBody>
          <a:bodyPr>
            <a:normAutofit/>
          </a:bodyPr>
          <a:lstStyle/>
          <a:p>
            <a:pPr>
              <a:buNone/>
            </a:pPr>
            <a:endParaRPr lang="de-DE" sz="2400" dirty="0"/>
          </a:p>
          <a:p>
            <a:pPr>
              <a:buNone/>
            </a:pPr>
            <a:r>
              <a:rPr lang="de-DE" sz="3200" i="1" dirty="0">
                <a:effectLst>
                  <a:outerShdw blurRad="38100" dist="38100" dir="2700000" algn="tl">
                    <a:srgbClr val="000000">
                      <a:alpha val="43137"/>
                    </a:srgbClr>
                  </a:outerShdw>
                </a:effectLst>
              </a:rPr>
              <a:t>     </a:t>
            </a:r>
            <a:endParaRPr lang="de-DE" sz="2400" dirty="0">
              <a:solidFill>
                <a:srgbClr val="FFC000"/>
              </a:solidFill>
            </a:endParaRPr>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3" name="Textfeld 2">
            <a:extLst>
              <a:ext uri="{FF2B5EF4-FFF2-40B4-BE49-F238E27FC236}">
                <a16:creationId xmlns:a16="http://schemas.microsoft.com/office/drawing/2014/main" id="{B2C5A7C5-9DED-0A13-B5C4-011D4CD30F4D}"/>
              </a:ext>
            </a:extLst>
          </p:cNvPr>
          <p:cNvSpPr txBox="1"/>
          <p:nvPr/>
        </p:nvSpPr>
        <p:spPr>
          <a:xfrm>
            <a:off x="738186" y="2350418"/>
            <a:ext cx="6119814" cy="369332"/>
          </a:xfrm>
          <a:prstGeom prst="rect">
            <a:avLst/>
          </a:prstGeom>
          <a:noFill/>
        </p:spPr>
        <p:txBody>
          <a:bodyPr wrap="square">
            <a:spAutoFit/>
          </a:bodyPr>
          <a:lstStyle/>
          <a:p>
            <a:endParaRPr lang="de-DE" sz="1800" dirty="0">
              <a:effectLst/>
              <a:latin typeface="Calibri" panose="020F0502020204030204" pitchFamily="34" charset="0"/>
              <a:ea typeface="Calibri" panose="020F0502020204030204" pitchFamily="34" charset="0"/>
            </a:endParaRPr>
          </a:p>
        </p:txBody>
      </p:sp>
      <p:sp>
        <p:nvSpPr>
          <p:cNvPr id="12" name="Textfeld 11">
            <a:extLst>
              <a:ext uri="{FF2B5EF4-FFF2-40B4-BE49-F238E27FC236}">
                <a16:creationId xmlns:a16="http://schemas.microsoft.com/office/drawing/2014/main" id="{468477C6-B811-FAE9-7255-C38164D2CB16}"/>
              </a:ext>
            </a:extLst>
          </p:cNvPr>
          <p:cNvSpPr txBox="1"/>
          <p:nvPr/>
        </p:nvSpPr>
        <p:spPr>
          <a:xfrm>
            <a:off x="1034913" y="2517626"/>
            <a:ext cx="7272808" cy="2862322"/>
          </a:xfrm>
          <a:prstGeom prst="rect">
            <a:avLst/>
          </a:prstGeom>
          <a:noFill/>
        </p:spPr>
        <p:txBody>
          <a:bodyPr wrap="square" rtlCol="0">
            <a:spAutoFit/>
          </a:bodyPr>
          <a:lstStyle/>
          <a:p>
            <a:pPr algn="just"/>
            <a:r>
              <a:rPr lang="fr-FR" sz="2000" dirty="0" err="1">
                <a:effectLst/>
                <a:latin typeface="Arial" panose="020B0604020202020204" pitchFamily="34" charset="0"/>
                <a:ea typeface="Times New Roman" panose="02020603050405020304" pitchFamily="18" charset="0"/>
                <a:cs typeface="Arial" panose="020B0604020202020204" pitchFamily="34" charset="0"/>
              </a:rPr>
              <a:t>Wie</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gesagt</a:t>
            </a:r>
            <a:r>
              <a:rPr lang="fr-FR" sz="2000" dirty="0">
                <a:effectLst/>
                <a:latin typeface="Arial" panose="020B0604020202020204" pitchFamily="34" charset="0"/>
                <a:ea typeface="Times New Roman" panose="02020603050405020304" pitchFamily="18" charset="0"/>
                <a:cs typeface="Arial" panose="020B0604020202020204" pitchFamily="34" charset="0"/>
              </a:rPr>
              <a:t>, die </a:t>
            </a:r>
            <a:r>
              <a:rPr lang="fr-FR" sz="2000" dirty="0" err="1">
                <a:effectLst/>
                <a:latin typeface="Arial" panose="020B0604020202020204" pitchFamily="34" charset="0"/>
                <a:ea typeface="Times New Roman" panose="02020603050405020304" pitchFamily="18" charset="0"/>
                <a:cs typeface="Arial" panose="020B0604020202020204" pitchFamily="34" charset="0"/>
              </a:rPr>
              <a:t>Ammenaufzucht</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nicht</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erwähnt</a:t>
            </a:r>
            <a:r>
              <a:rPr lang="fr-FR" sz="2000" dirty="0">
                <a:effectLst/>
                <a:latin typeface="Arial" panose="020B0604020202020204" pitchFamily="34" charset="0"/>
                <a:ea typeface="Times New Roman" panose="02020603050405020304" pitchFamily="18" charset="0"/>
                <a:cs typeface="Arial" panose="020B0604020202020204" pitchFamily="34" charset="0"/>
              </a:rPr>
              <a:t>. Es </a:t>
            </a:r>
            <a:r>
              <a:rPr lang="fr-FR" sz="2000" dirty="0" err="1">
                <a:effectLst/>
                <a:latin typeface="Arial" panose="020B0604020202020204" pitchFamily="34" charset="0"/>
                <a:ea typeface="Times New Roman" panose="02020603050405020304" pitchFamily="18" charset="0"/>
                <a:cs typeface="Arial" panose="020B0604020202020204" pitchFamily="34" charset="0"/>
              </a:rPr>
              <a:t>ist</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also</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zu</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erwarten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dass</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auch</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erwiesen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werden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müsste</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ob</a:t>
            </a:r>
            <a:r>
              <a:rPr lang="fr-FR" sz="2000" dirty="0">
                <a:effectLst/>
                <a:latin typeface="Arial" panose="020B0604020202020204" pitchFamily="34" charset="0"/>
                <a:ea typeface="Times New Roman" panose="02020603050405020304" pitchFamily="18" charset="0"/>
                <a:cs typeface="Arial" panose="020B0604020202020204" pitchFamily="34" charset="0"/>
              </a:rPr>
              <a:t> die </a:t>
            </a:r>
            <a:r>
              <a:rPr lang="fr-FR" sz="2000" dirty="0" err="1">
                <a:effectLst/>
                <a:latin typeface="Arial" panose="020B0604020202020204" pitchFamily="34" charset="0"/>
                <a:ea typeface="Times New Roman" panose="02020603050405020304" pitchFamily="18" charset="0"/>
                <a:cs typeface="Arial" panose="020B0604020202020204" pitchFamily="34" charset="0"/>
              </a:rPr>
              <a:t>Tauben</a:t>
            </a:r>
            <a:r>
              <a:rPr lang="fr-FR" sz="2000" dirty="0">
                <a:effectLst/>
                <a:latin typeface="Arial" panose="020B0604020202020204" pitchFamily="34" charset="0"/>
                <a:ea typeface="Times New Roman" panose="02020603050405020304" pitchFamily="18" charset="0"/>
                <a:cs typeface="Arial" panose="020B0604020202020204" pitchFamily="34" charset="0"/>
              </a:rPr>
              <a:t> Leiden </a:t>
            </a:r>
            <a:r>
              <a:rPr lang="fr-FR" sz="2000" dirty="0" err="1">
                <a:effectLst/>
                <a:latin typeface="Arial" panose="020B0604020202020204" pitchFamily="34" charset="0"/>
                <a:ea typeface="Times New Roman" panose="02020603050405020304" pitchFamily="18" charset="0"/>
                <a:cs typeface="Arial" panose="020B0604020202020204" pitchFamily="34" charset="0"/>
              </a:rPr>
              <a:t>oder</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Schmerz</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empfinden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wenn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sie</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ein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Taubenküken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aufziehen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dass</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nicht</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aus</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ihrem</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eigenen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Ei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geschlüpft</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ist</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endParaRPr lang="de-DE" sz="2000" dirty="0">
              <a:effectLst/>
              <a:latin typeface="Arial" panose="020B0604020202020204" pitchFamily="34" charset="0"/>
              <a:ea typeface="Times New Roman" panose="02020603050405020304" pitchFamily="18" charset="0"/>
              <a:cs typeface="Arial" panose="020B0604020202020204" pitchFamily="34" charset="0"/>
            </a:endParaRPr>
          </a:p>
          <a:p>
            <a:pPr algn="just"/>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fr-FR" sz="2000" dirty="0">
                <a:effectLst/>
                <a:latin typeface="Arial" panose="020B0604020202020204" pitchFamily="34" charset="0"/>
                <a:ea typeface="Times New Roman" panose="02020603050405020304" pitchFamily="18" charset="0"/>
                <a:cs typeface="Arial" panose="020B0604020202020204" pitchFamily="34" charset="0"/>
              </a:rPr>
              <a:t>Es </a:t>
            </a:r>
            <a:r>
              <a:rPr lang="fr-FR" sz="2000" dirty="0" err="1">
                <a:effectLst/>
                <a:latin typeface="Arial" panose="020B0604020202020204" pitchFamily="34" charset="0"/>
                <a:ea typeface="Times New Roman" panose="02020603050405020304" pitchFamily="18" charset="0"/>
                <a:cs typeface="Arial" panose="020B0604020202020204" pitchFamily="34" charset="0"/>
              </a:rPr>
              <a:t>steht</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wissenschaftlich</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fest</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dass</a:t>
            </a:r>
            <a:r>
              <a:rPr lang="fr-FR" sz="2000" dirty="0">
                <a:effectLst/>
                <a:latin typeface="Arial" panose="020B0604020202020204" pitchFamily="34" charset="0"/>
                <a:ea typeface="Times New Roman" panose="02020603050405020304" pitchFamily="18" charset="0"/>
                <a:cs typeface="Arial" panose="020B0604020202020204" pitchFamily="34" charset="0"/>
              </a:rPr>
              <a:t> es der </a:t>
            </a:r>
            <a:r>
              <a:rPr lang="fr-FR" sz="2000" dirty="0" err="1">
                <a:effectLst/>
                <a:latin typeface="Arial" panose="020B0604020202020204" pitchFamily="34" charset="0"/>
                <a:ea typeface="Times New Roman" panose="02020603050405020304" pitchFamily="18" charset="0"/>
                <a:cs typeface="Arial" panose="020B0604020202020204" pitchFamily="34" charset="0"/>
              </a:rPr>
              <a:t>Taube</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Vögel</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egal</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ist</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ob</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dass</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Küken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aus</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dem</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selbst</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gelegten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Ei</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kommt</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oder</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nicht</a:t>
            </a:r>
            <a:r>
              <a:rPr lang="fr-FR" sz="2000" dirty="0">
                <a:effectLst/>
                <a:latin typeface="Arial" panose="020B0604020202020204" pitchFamily="34" charset="0"/>
                <a:ea typeface="Times New Roman" panose="02020603050405020304" pitchFamily="18" charset="0"/>
                <a:cs typeface="Arial" panose="020B0604020202020204" pitchFamily="34" charset="0"/>
              </a:rPr>
              <a:t>, und </a:t>
            </a:r>
            <a:r>
              <a:rPr lang="fr-FR" sz="2000" dirty="0" err="1">
                <a:effectLst/>
                <a:latin typeface="Arial" panose="020B0604020202020204" pitchFamily="34" charset="0"/>
                <a:ea typeface="Times New Roman" panose="02020603050405020304" pitchFamily="18" charset="0"/>
                <a:cs typeface="Arial" panose="020B0604020202020204" pitchFamily="34" charset="0"/>
              </a:rPr>
              <a:t>dass</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sie</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aus</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diesem</a:t>
            </a:r>
            <a:r>
              <a:rPr lang="fr-FR" sz="2000" dirty="0">
                <a:effectLst/>
                <a:latin typeface="Arial" panose="020B0604020202020204" pitchFamily="34" charset="0"/>
                <a:ea typeface="Times New Roman" panose="02020603050405020304" pitchFamily="18" charset="0"/>
                <a:cs typeface="Arial" panose="020B0604020202020204" pitchFamily="34" charset="0"/>
              </a:rPr>
              <a:t> Grund </a:t>
            </a:r>
            <a:r>
              <a:rPr lang="fr-FR" sz="2000" dirty="0" err="1">
                <a:effectLst/>
                <a:latin typeface="Arial" panose="020B0604020202020204" pitchFamily="34" charset="0"/>
                <a:ea typeface="Times New Roman" panose="02020603050405020304" pitchFamily="18" charset="0"/>
                <a:cs typeface="Arial" panose="020B0604020202020204" pitchFamily="34" charset="0"/>
              </a:rPr>
              <a:t>nicht</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darunter</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leidet</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Beispiel</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am</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Kuckuck</a:t>
            </a:r>
            <a:r>
              <a:rPr lang="fr-FR" sz="2000" dirty="0">
                <a:effectLst/>
                <a:latin typeface="Arial" panose="020B0604020202020204" pitchFamily="34" charset="0"/>
                <a:ea typeface="Times New Roman" panose="02020603050405020304" pitchFamily="18" charset="0"/>
                <a:cs typeface="Arial" panose="020B0604020202020204" pitchFamily="34" charset="0"/>
              </a:rPr>
              <a:t> in der </a:t>
            </a:r>
            <a:r>
              <a:rPr lang="fr-FR" sz="2000" dirty="0" err="1">
                <a:effectLst/>
                <a:latin typeface="Arial" panose="020B0604020202020204" pitchFamily="34" charset="0"/>
                <a:ea typeface="Times New Roman" panose="02020603050405020304" pitchFamily="18" charset="0"/>
                <a:cs typeface="Arial" panose="020B0604020202020204" pitchFamily="34" charset="0"/>
              </a:rPr>
              <a:t>Wildbahn</a:t>
            </a:r>
            <a:r>
              <a:rPr lang="fr-FR" sz="2000" dirty="0">
                <a:effectLst/>
                <a:latin typeface="Arial" panose="020B0604020202020204" pitchFamily="34" charset="0"/>
                <a:ea typeface="Times New Roman" panose="02020603050405020304" pitchFamily="18" charset="0"/>
                <a:cs typeface="Arial" panose="020B0604020202020204" pitchFamily="34" charset="0"/>
              </a:rPr>
              <a:t>).</a:t>
            </a:r>
            <a:endParaRPr lang="de-DE"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Grafik 1">
            <a:extLst>
              <a:ext uri="{FF2B5EF4-FFF2-40B4-BE49-F238E27FC236}">
                <a16:creationId xmlns:a16="http://schemas.microsoft.com/office/drawing/2014/main" id="{B5485E7F-DD83-FBA8-DF3E-25DE53653334}"/>
              </a:ext>
            </a:extLst>
          </p:cNvPr>
          <p:cNvPicPr>
            <a:picLocks noChangeAspect="1"/>
          </p:cNvPicPr>
          <p:nvPr/>
        </p:nvPicPr>
        <p:blipFill>
          <a:blip r:embed="rId2"/>
          <a:stretch>
            <a:fillRect/>
          </a:stretch>
        </p:blipFill>
        <p:spPr>
          <a:xfrm>
            <a:off x="7232823" y="6078944"/>
            <a:ext cx="1071425" cy="285391"/>
          </a:xfrm>
          <a:prstGeom prst="rect">
            <a:avLst/>
          </a:prstGeom>
        </p:spPr>
      </p:pic>
    </p:spTree>
    <p:extLst>
      <p:ext uri="{BB962C8B-B14F-4D97-AF65-F5344CB8AC3E}">
        <p14:creationId xmlns:p14="http://schemas.microsoft.com/office/powerpoint/2010/main" val="94977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738187" y="692696"/>
            <a:ext cx="7667625" cy="792757"/>
          </a:xfrm>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sp>
        <p:nvSpPr>
          <p:cNvPr id="9" name="Fußzeilenplatzhalter 8"/>
          <p:cNvSpPr>
            <a:spLocks noGrp="1"/>
          </p:cNvSpPr>
          <p:nvPr>
            <p:ph type="ftr" sz="quarter" idx="11"/>
          </p:nvPr>
        </p:nvSpPr>
        <p:spPr>
          <a:xfrm>
            <a:off x="4359065" y="6364335"/>
            <a:ext cx="4212264" cy="274320"/>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101" name="Rectangle 5"/>
          <p:cNvSpPr>
            <a:spLocks noGrp="1" noChangeArrowheads="1"/>
          </p:cNvSpPr>
          <p:nvPr>
            <p:ph type="body" idx="4294967295"/>
          </p:nvPr>
        </p:nvSpPr>
        <p:spPr>
          <a:xfrm>
            <a:off x="738186" y="2192342"/>
            <a:ext cx="7866262" cy="3036858"/>
          </a:xfrm>
        </p:spPr>
        <p:txBody>
          <a:bodyPr>
            <a:normAutofit/>
          </a:bodyPr>
          <a:lstStyle/>
          <a:p>
            <a:pPr>
              <a:buNone/>
            </a:pPr>
            <a:endParaRPr lang="de-DE" sz="2400" dirty="0"/>
          </a:p>
          <a:p>
            <a:pPr>
              <a:buNone/>
            </a:pPr>
            <a:r>
              <a:rPr lang="de-DE" sz="3200" i="1" dirty="0">
                <a:effectLst>
                  <a:outerShdw blurRad="38100" dist="38100" dir="2700000" algn="tl">
                    <a:srgbClr val="000000">
                      <a:alpha val="43137"/>
                    </a:srgbClr>
                  </a:outerShdw>
                </a:effectLst>
              </a:rPr>
              <a:t>     </a:t>
            </a:r>
            <a:endParaRPr lang="de-DE" sz="2400" dirty="0">
              <a:solidFill>
                <a:srgbClr val="FFC000"/>
              </a:solidFill>
            </a:endParaRPr>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3" name="Textfeld 2">
            <a:extLst>
              <a:ext uri="{FF2B5EF4-FFF2-40B4-BE49-F238E27FC236}">
                <a16:creationId xmlns:a16="http://schemas.microsoft.com/office/drawing/2014/main" id="{B2C5A7C5-9DED-0A13-B5C4-011D4CD30F4D}"/>
              </a:ext>
            </a:extLst>
          </p:cNvPr>
          <p:cNvSpPr txBox="1"/>
          <p:nvPr/>
        </p:nvSpPr>
        <p:spPr>
          <a:xfrm>
            <a:off x="738186" y="2350418"/>
            <a:ext cx="6119814" cy="369332"/>
          </a:xfrm>
          <a:prstGeom prst="rect">
            <a:avLst/>
          </a:prstGeom>
          <a:noFill/>
        </p:spPr>
        <p:txBody>
          <a:bodyPr wrap="square">
            <a:spAutoFit/>
          </a:bodyPr>
          <a:lstStyle/>
          <a:p>
            <a:endParaRPr lang="de-DE" sz="1800" dirty="0">
              <a:effectLst/>
              <a:latin typeface="Calibri" panose="020F0502020204030204" pitchFamily="34" charset="0"/>
              <a:ea typeface="Calibri" panose="020F0502020204030204" pitchFamily="34" charset="0"/>
            </a:endParaRPr>
          </a:p>
        </p:txBody>
      </p:sp>
      <p:sp>
        <p:nvSpPr>
          <p:cNvPr id="12" name="Textfeld 11">
            <a:extLst>
              <a:ext uri="{FF2B5EF4-FFF2-40B4-BE49-F238E27FC236}">
                <a16:creationId xmlns:a16="http://schemas.microsoft.com/office/drawing/2014/main" id="{468477C6-B811-FAE9-7255-C38164D2CB16}"/>
              </a:ext>
            </a:extLst>
          </p:cNvPr>
          <p:cNvSpPr txBox="1"/>
          <p:nvPr/>
        </p:nvSpPr>
        <p:spPr>
          <a:xfrm>
            <a:off x="275554" y="2220131"/>
            <a:ext cx="8592889" cy="4031873"/>
          </a:xfrm>
          <a:prstGeom prst="rect">
            <a:avLst/>
          </a:prstGeom>
          <a:noFill/>
        </p:spPr>
        <p:txBody>
          <a:bodyPr wrap="square" rtlCol="0">
            <a:spAutoFit/>
          </a:bodyPr>
          <a:lstStyle/>
          <a:p>
            <a:r>
              <a:rPr lang="fr-FR" sz="1700" dirty="0">
                <a:latin typeface="Arial" panose="020B0604020202020204" pitchFamily="34" charset="0"/>
                <a:ea typeface="Times New Roman" panose="02020603050405020304" pitchFamily="18" charset="0"/>
                <a:cs typeface="Arial" panose="020B0604020202020204" pitchFamily="34" charset="0"/>
              </a:rPr>
              <a:t>Zur</a:t>
            </a:r>
            <a:r>
              <a:rPr lang="fr-FR" sz="1700" dirty="0">
                <a:effectLst/>
                <a:latin typeface="Arial" panose="020B0604020202020204" pitchFamily="34" charset="0"/>
                <a:ea typeface="Times New Roman" panose="02020603050405020304" pitchFamily="18" charset="0"/>
                <a:cs typeface="Arial" panose="020B0604020202020204" pitchFamily="34" charset="0"/>
              </a:rPr>
              <a:t> EE-</a:t>
            </a:r>
            <a:r>
              <a:rPr lang="fr-FR" sz="1700" dirty="0" err="1">
                <a:effectLst/>
                <a:latin typeface="Arial" panose="020B0604020202020204" pitchFamily="34" charset="0"/>
                <a:ea typeface="Times New Roman" panose="02020603050405020304" pitchFamily="18" charset="0"/>
                <a:cs typeface="Arial" panose="020B0604020202020204" pitchFamily="34" charset="0"/>
              </a:rPr>
              <a:t>Tagung</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haben</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wir</a:t>
            </a:r>
            <a:r>
              <a:rPr lang="fr-FR" sz="1700" dirty="0">
                <a:effectLst/>
                <a:latin typeface="Arial" panose="020B0604020202020204" pitchFamily="34" charset="0"/>
                <a:ea typeface="Times New Roman" panose="02020603050405020304" pitchFamily="18" charset="0"/>
                <a:cs typeface="Arial" panose="020B0604020202020204" pitchFamily="34" charset="0"/>
              </a:rPr>
              <a:t> uns in der ESKT (</a:t>
            </a:r>
            <a:r>
              <a:rPr lang="fr-FR" sz="1700" dirty="0" err="1">
                <a:effectLst/>
                <a:latin typeface="Arial" panose="020B0604020202020204" pitchFamily="34" charset="0"/>
                <a:ea typeface="Times New Roman" panose="02020603050405020304" pitchFamily="18" charset="0"/>
                <a:cs typeface="Arial" panose="020B0604020202020204" pitchFamily="34" charset="0"/>
              </a:rPr>
              <a:t>Europäische</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Standardkommission</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Tauben</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zu</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diesem</a:t>
            </a:r>
            <a:r>
              <a:rPr lang="fr-FR" sz="1700" dirty="0">
                <a:effectLst/>
                <a:latin typeface="Arial" panose="020B0604020202020204" pitchFamily="34" charset="0"/>
                <a:ea typeface="Times New Roman" panose="02020603050405020304" pitchFamily="18" charset="0"/>
                <a:cs typeface="Arial" panose="020B0604020202020204" pitchFamily="34" charset="0"/>
              </a:rPr>
              <a:t> Thema </a:t>
            </a:r>
            <a:r>
              <a:rPr lang="fr-FR" sz="1700" dirty="0" err="1">
                <a:effectLst/>
                <a:latin typeface="Arial" panose="020B0604020202020204" pitchFamily="34" charset="0"/>
                <a:ea typeface="Times New Roman" panose="02020603050405020304" pitchFamily="18" charset="0"/>
                <a:cs typeface="Arial" panose="020B0604020202020204" pitchFamily="34" charset="0"/>
              </a:rPr>
              <a:t>Gedanken</a:t>
            </a:r>
            <a:r>
              <a:rPr lang="fr-FR" sz="1700" dirty="0">
                <a:effectLst/>
                <a:latin typeface="Arial" panose="020B0604020202020204" pitchFamily="34" charset="0"/>
                <a:ea typeface="Times New Roman" panose="02020603050405020304" pitchFamily="18" charset="0"/>
                <a:cs typeface="Arial" panose="020B0604020202020204" pitchFamily="34" charset="0"/>
              </a:rPr>
              <a:t> über die </a:t>
            </a:r>
            <a:r>
              <a:rPr lang="fr-FR" sz="1700" dirty="0" err="1">
                <a:effectLst/>
                <a:latin typeface="Arial" panose="020B0604020202020204" pitchFamily="34" charset="0"/>
                <a:ea typeface="Times New Roman" panose="02020603050405020304" pitchFamily="18" charset="0"/>
                <a:cs typeface="Arial" panose="020B0604020202020204" pitchFamily="34" charset="0"/>
              </a:rPr>
              <a:t>Zunkunft</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latin typeface="Arial" panose="020B0604020202020204" pitchFamily="34" charset="0"/>
                <a:ea typeface="Times New Roman" panose="02020603050405020304" pitchFamily="18" charset="0"/>
                <a:cs typeface="Arial" panose="020B0604020202020204" pitchFamily="34" charset="0"/>
              </a:rPr>
              <a:t>verschiedener</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Zuchten</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gemacht</a:t>
            </a:r>
            <a:r>
              <a:rPr lang="fr-FR" sz="1700" dirty="0">
                <a:latin typeface="Arial" panose="020B0604020202020204" pitchFamily="34" charset="0"/>
                <a:ea typeface="Times New Roman" panose="02020603050405020304" pitchFamily="18" charset="0"/>
                <a:cs typeface="Arial" panose="020B0604020202020204" pitchFamily="34" charset="0"/>
              </a:rPr>
              <a:t>, </a:t>
            </a:r>
            <a:r>
              <a:rPr lang="fr-FR" sz="1700" dirty="0" err="1">
                <a:latin typeface="Arial" panose="020B0604020202020204" pitchFamily="34" charset="0"/>
                <a:ea typeface="Times New Roman" panose="02020603050405020304" pitchFamily="18" charset="0"/>
                <a:cs typeface="Arial" panose="020B0604020202020204" pitchFamily="34" charset="0"/>
              </a:rPr>
              <a:t>gerade</a:t>
            </a:r>
            <a:r>
              <a:rPr lang="fr-FR" sz="1700" dirty="0">
                <a:latin typeface="Arial" panose="020B0604020202020204" pitchFamily="34" charset="0"/>
                <a:ea typeface="Times New Roman" panose="02020603050405020304" pitchFamily="18" charset="0"/>
                <a:cs typeface="Arial" panose="020B0604020202020204" pitchFamily="34" charset="0"/>
              </a:rPr>
              <a:t> in </a:t>
            </a:r>
            <a:r>
              <a:rPr lang="fr-FR" sz="1700" dirty="0" err="1">
                <a:latin typeface="Arial" panose="020B0604020202020204" pitchFamily="34" charset="0"/>
                <a:ea typeface="Times New Roman" panose="02020603050405020304" pitchFamily="18" charset="0"/>
                <a:cs typeface="Arial" panose="020B0604020202020204" pitchFamily="34" charset="0"/>
              </a:rPr>
              <a:t>Anbetracht</a:t>
            </a:r>
            <a:r>
              <a:rPr lang="fr-FR" sz="1700" dirty="0">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das</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mehrfach</a:t>
            </a:r>
            <a:r>
              <a:rPr lang="fr-FR" sz="1700" dirty="0">
                <a:effectLst/>
                <a:latin typeface="Arial" panose="020B0604020202020204" pitchFamily="34" charset="0"/>
                <a:ea typeface="Times New Roman" panose="02020603050405020304" pitchFamily="18" charset="0"/>
                <a:cs typeface="Arial" panose="020B0604020202020204" pitchFamily="34" charset="0"/>
              </a:rPr>
              <a:t> V97 </a:t>
            </a:r>
            <a:r>
              <a:rPr lang="fr-FR" sz="1700" dirty="0" err="1">
                <a:effectLst/>
                <a:latin typeface="Arial" panose="020B0604020202020204" pitchFamily="34" charset="0"/>
                <a:ea typeface="Times New Roman" panose="02020603050405020304" pitchFamily="18" charset="0"/>
                <a:cs typeface="Arial" panose="020B0604020202020204" pitchFamily="34" charset="0"/>
              </a:rPr>
              <a:t>vergeben</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wurden</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bei</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Rassen</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wie</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Kröpfern</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Bucharischen</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Trommeltauben</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Modena</a:t>
            </a:r>
            <a:r>
              <a:rPr lang="fr-FR" sz="1700" dirty="0">
                <a:effectLst/>
                <a:latin typeface="Arial" panose="020B0604020202020204" pitchFamily="34" charset="0"/>
                <a:ea typeface="Times New Roman" panose="02020603050405020304" pitchFamily="18" charset="0"/>
                <a:cs typeface="Arial" panose="020B0604020202020204" pitchFamily="34" charset="0"/>
              </a:rPr>
              <a:t>…</a:t>
            </a:r>
            <a:r>
              <a:rPr lang="fr-FR" sz="1700" dirty="0" err="1">
                <a:effectLst/>
                <a:latin typeface="Arial" panose="020B0604020202020204" pitchFamily="34" charset="0"/>
                <a:ea typeface="Times New Roman" panose="02020603050405020304" pitchFamily="18" charset="0"/>
                <a:cs typeface="Arial" panose="020B0604020202020204" pitchFamily="34" charset="0"/>
              </a:rPr>
              <a:t>etc</a:t>
            </a:r>
            <a:r>
              <a:rPr lang="fr-FR" sz="1700" dirty="0">
                <a:effectLst/>
                <a:latin typeface="Arial" panose="020B0604020202020204" pitchFamily="34" charset="0"/>
                <a:ea typeface="Times New Roman" panose="02020603050405020304" pitchFamily="18" charset="0"/>
                <a:cs typeface="Arial" panose="020B0604020202020204" pitchFamily="34" charset="0"/>
              </a:rPr>
              <a:t>, mit </a:t>
            </a:r>
            <a:r>
              <a:rPr lang="fr-FR" sz="1700" dirty="0" err="1">
                <a:effectLst/>
                <a:latin typeface="Arial" panose="020B0604020202020204" pitchFamily="34" charset="0"/>
                <a:ea typeface="Times New Roman" panose="02020603050405020304" pitchFamily="18" charset="0"/>
                <a:cs typeface="Arial" panose="020B0604020202020204" pitchFamily="34" charset="0"/>
              </a:rPr>
              <a:t>Problemen</a:t>
            </a:r>
            <a:r>
              <a:rPr lang="fr-FR" sz="1700" dirty="0">
                <a:effectLst/>
                <a:latin typeface="Arial" panose="020B0604020202020204" pitchFamily="34" charset="0"/>
                <a:ea typeface="Times New Roman" panose="02020603050405020304" pitchFamily="18" charset="0"/>
                <a:cs typeface="Arial" panose="020B0604020202020204" pitchFamily="34" charset="0"/>
              </a:rPr>
              <a:t> in </a:t>
            </a:r>
            <a:r>
              <a:rPr lang="fr-FR" sz="1700" dirty="0" err="1">
                <a:effectLst/>
                <a:latin typeface="Arial" panose="020B0604020202020204" pitchFamily="34" charset="0"/>
                <a:ea typeface="Times New Roman" panose="02020603050405020304" pitchFamily="18" charset="0"/>
                <a:cs typeface="Arial" panose="020B0604020202020204" pitchFamily="34" charset="0"/>
              </a:rPr>
              <a:t>Blaswerkform</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Latschen</a:t>
            </a:r>
            <a:r>
              <a:rPr lang="fr-FR" sz="1700" dirty="0">
                <a:effectLst/>
                <a:latin typeface="Arial" panose="020B0604020202020204" pitchFamily="34" charset="0"/>
                <a:ea typeface="Times New Roman" panose="02020603050405020304" pitchFamily="18" charset="0"/>
                <a:cs typeface="Arial" panose="020B0604020202020204" pitchFamily="34" charset="0"/>
              </a:rPr>
              <a:t> und </a:t>
            </a:r>
            <a:r>
              <a:rPr lang="fr-FR" sz="1700" dirty="0" err="1">
                <a:effectLst/>
                <a:latin typeface="Arial" panose="020B0604020202020204" pitchFamily="34" charset="0"/>
                <a:ea typeface="Times New Roman" panose="02020603050405020304" pitchFamily="18" charset="0"/>
                <a:cs typeface="Arial" panose="020B0604020202020204" pitchFamily="34" charset="0"/>
              </a:rPr>
              <a:t>Sichtfreiheit</a:t>
            </a:r>
            <a:r>
              <a:rPr lang="fr-FR" sz="1700" dirty="0">
                <a:effectLst/>
                <a:latin typeface="Arial" panose="020B0604020202020204" pitchFamily="34" charset="0"/>
                <a:ea typeface="Times New Roman" panose="02020603050405020304" pitchFamily="18" charset="0"/>
                <a:cs typeface="Arial" panose="020B0604020202020204" pitchFamily="34" charset="0"/>
              </a:rPr>
              <a:t>… . Das </a:t>
            </a:r>
            <a:r>
              <a:rPr lang="fr-FR" sz="1700" dirty="0" err="1">
                <a:effectLst/>
                <a:latin typeface="Arial" panose="020B0604020202020204" pitchFamily="34" charset="0"/>
                <a:ea typeface="Times New Roman" panose="02020603050405020304" pitchFamily="18" charset="0"/>
                <a:cs typeface="Arial" panose="020B0604020202020204" pitchFamily="34" charset="0"/>
              </a:rPr>
              <a:t>wurde</a:t>
            </a:r>
            <a:r>
              <a:rPr lang="fr-FR" sz="1700" dirty="0">
                <a:effectLst/>
                <a:latin typeface="Arial" panose="020B0604020202020204" pitchFamily="34" charset="0"/>
                <a:ea typeface="Times New Roman" panose="02020603050405020304" pitchFamily="18" charset="0"/>
                <a:cs typeface="Arial" panose="020B0604020202020204" pitchFamily="34" charset="0"/>
              </a:rPr>
              <a:t> in </a:t>
            </a:r>
            <a:r>
              <a:rPr lang="fr-FR" sz="1700" dirty="0" err="1">
                <a:effectLst/>
                <a:latin typeface="Arial" panose="020B0604020202020204" pitchFamily="34" charset="0"/>
                <a:ea typeface="Times New Roman" panose="02020603050405020304" pitchFamily="18" charset="0"/>
                <a:cs typeface="Arial" panose="020B0604020202020204" pitchFamily="34" charset="0"/>
              </a:rPr>
              <a:t>einem</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Bericht</a:t>
            </a:r>
            <a:r>
              <a:rPr lang="fr-FR" sz="1700" dirty="0">
                <a:effectLst/>
                <a:latin typeface="Arial" panose="020B0604020202020204" pitchFamily="34" charset="0"/>
                <a:ea typeface="Times New Roman" panose="02020603050405020304" pitchFamily="18" charset="0"/>
                <a:cs typeface="Arial" panose="020B0604020202020204" pitchFamily="34" charset="0"/>
              </a:rPr>
              <a:t> des BDRG </a:t>
            </a:r>
            <a:r>
              <a:rPr lang="fr-FR" sz="1700" dirty="0" err="1">
                <a:effectLst/>
                <a:latin typeface="Arial" panose="020B0604020202020204" pitchFamily="34" charset="0"/>
                <a:ea typeface="Times New Roman" panose="02020603050405020304" pitchFamily="18" charset="0"/>
                <a:cs typeface="Arial" panose="020B0604020202020204" pitchFamily="34" charset="0"/>
              </a:rPr>
              <a:t>Tierschutzbeirates</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vorgetragen</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endParaRPr lang="de-DE" sz="1700" dirty="0">
              <a:effectLst/>
              <a:latin typeface="Arial" panose="020B0604020202020204" pitchFamily="34" charset="0"/>
              <a:ea typeface="Times New Roman" panose="02020603050405020304" pitchFamily="18" charset="0"/>
              <a:cs typeface="Arial" panose="020B0604020202020204" pitchFamily="34" charset="0"/>
            </a:endParaRPr>
          </a:p>
          <a:p>
            <a:endParaRPr lang="fr-FR" sz="1700" dirty="0">
              <a:effectLst/>
              <a:latin typeface="Arial" panose="020B0604020202020204" pitchFamily="34" charset="0"/>
              <a:ea typeface="Times New Roman" panose="02020603050405020304" pitchFamily="18" charset="0"/>
              <a:cs typeface="Arial" panose="020B0604020202020204" pitchFamily="34" charset="0"/>
            </a:endParaRPr>
          </a:p>
          <a:p>
            <a:r>
              <a:rPr lang="fr-FR" sz="17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So </a:t>
            </a:r>
            <a:r>
              <a:rPr lang="fr-FR" sz="1700" dirty="0" err="1">
                <a:solidFill>
                  <a:srgbClr val="FFFF00"/>
                </a:solidFill>
                <a:effectLst/>
                <a:latin typeface="Arial" panose="020B0604020202020204" pitchFamily="34" charset="0"/>
                <a:ea typeface="Times New Roman" panose="02020603050405020304" pitchFamily="18" charset="0"/>
                <a:cs typeface="Arial" panose="020B0604020202020204" pitchFamily="34" charset="0"/>
              </a:rPr>
              <a:t>wie</a:t>
            </a:r>
            <a:r>
              <a:rPr lang="fr-FR" sz="17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es </a:t>
            </a:r>
            <a:r>
              <a:rPr lang="fr-FR" sz="1700" dirty="0" err="1">
                <a:solidFill>
                  <a:srgbClr val="FFFF00"/>
                </a:solidFill>
                <a:effectLst/>
                <a:latin typeface="Arial" panose="020B0604020202020204" pitchFamily="34" charset="0"/>
                <a:ea typeface="Times New Roman" panose="02020603050405020304" pitchFamily="18" charset="0"/>
                <a:cs typeface="Arial" panose="020B0604020202020204" pitchFamily="34" charset="0"/>
              </a:rPr>
              <a:t>aussieht</a:t>
            </a:r>
            <a:r>
              <a:rPr lang="fr-FR" sz="17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solidFill>
                  <a:srgbClr val="FFFF00"/>
                </a:solidFill>
                <a:effectLst/>
                <a:latin typeface="Arial" panose="020B0604020202020204" pitchFamily="34" charset="0"/>
                <a:ea typeface="Times New Roman" panose="02020603050405020304" pitchFamily="18" charset="0"/>
                <a:cs typeface="Arial" panose="020B0604020202020204" pitchFamily="34" charset="0"/>
              </a:rPr>
              <a:t>gäbe</a:t>
            </a:r>
            <a:r>
              <a:rPr lang="fr-FR" sz="17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es </a:t>
            </a:r>
            <a:r>
              <a:rPr lang="fr-FR" sz="1700" dirty="0" err="1">
                <a:solidFill>
                  <a:srgbClr val="FFFF00"/>
                </a:solidFill>
                <a:effectLst/>
                <a:latin typeface="Arial" panose="020B0604020202020204" pitchFamily="34" charset="0"/>
                <a:ea typeface="Times New Roman" panose="02020603050405020304" pitchFamily="18" charset="0"/>
                <a:cs typeface="Arial" panose="020B0604020202020204" pitchFamily="34" charset="0"/>
              </a:rPr>
              <a:t>dann</a:t>
            </a:r>
            <a:r>
              <a:rPr lang="fr-FR" sz="17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solidFill>
                  <a:srgbClr val="FFFF00"/>
                </a:solidFill>
                <a:latin typeface="Arial" panose="020B0604020202020204" pitchFamily="34" charset="0"/>
                <a:ea typeface="Times New Roman" panose="02020603050405020304" pitchFamily="18" charset="0"/>
                <a:cs typeface="Arial" panose="020B0604020202020204" pitchFamily="34" charset="0"/>
              </a:rPr>
              <a:t>mehrere</a:t>
            </a:r>
            <a:r>
              <a:rPr lang="fr-FR" sz="1700"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fr-FR" sz="1700" dirty="0" err="1">
                <a:solidFill>
                  <a:srgbClr val="FFFF00"/>
                </a:solidFill>
                <a:effectLst/>
                <a:latin typeface="Arial" panose="020B0604020202020204" pitchFamily="34" charset="0"/>
                <a:ea typeface="Times New Roman" panose="02020603050405020304" pitchFamily="18" charset="0"/>
                <a:cs typeface="Arial" panose="020B0604020202020204" pitchFamily="34" charset="0"/>
              </a:rPr>
              <a:t>Möglichkeiten</a:t>
            </a:r>
            <a:r>
              <a:rPr lang="fr-FR" sz="17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a:t>
            </a:r>
            <a:endParaRPr lang="de-DE" sz="17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0"/>
              </a:spcAft>
              <a:buFont typeface="+mj-lt"/>
              <a:buAutoNum type="alphaLcPeriod"/>
            </a:pPr>
            <a:r>
              <a:rPr lang="fr-FR" sz="1700" dirty="0">
                <a:effectLst/>
                <a:latin typeface="Arial" panose="020B0604020202020204" pitchFamily="34" charset="0"/>
                <a:ea typeface="Times New Roman" panose="02020603050405020304" pitchFamily="18" charset="0"/>
                <a:cs typeface="Arial" panose="020B0604020202020204" pitchFamily="34" charset="0"/>
              </a:rPr>
              <a:t>Die </a:t>
            </a:r>
            <a:r>
              <a:rPr lang="fr-FR" sz="1700" dirty="0" err="1">
                <a:effectLst/>
                <a:latin typeface="Arial" panose="020B0604020202020204" pitchFamily="34" charset="0"/>
                <a:ea typeface="Times New Roman" panose="02020603050405020304" pitchFamily="18" charset="0"/>
                <a:cs typeface="Arial" panose="020B0604020202020204" pitchFamily="34" charset="0"/>
              </a:rPr>
              <a:t>Rassen</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haben</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entsprechende</a:t>
            </a:r>
            <a:r>
              <a:rPr lang="fr-FR" sz="1700" dirty="0">
                <a:effectLst/>
                <a:latin typeface="Arial" panose="020B0604020202020204" pitchFamily="34" charset="0"/>
                <a:ea typeface="Times New Roman" panose="02020603050405020304" pitchFamily="18" charset="0"/>
                <a:cs typeface="Arial" panose="020B0604020202020204" pitchFamily="34" charset="0"/>
              </a:rPr>
              <a:t> « </a:t>
            </a:r>
            <a:r>
              <a:rPr lang="fr-FR" sz="1700" dirty="0" err="1">
                <a:effectLst/>
                <a:latin typeface="Arial" panose="020B0604020202020204" pitchFamily="34" charset="0"/>
                <a:ea typeface="Times New Roman" panose="02020603050405020304" pitchFamily="18" charset="0"/>
                <a:cs typeface="Arial" panose="020B0604020202020204" pitchFamily="34" charset="0"/>
              </a:rPr>
              <a:t>ethische</a:t>
            </a:r>
            <a:r>
              <a:rPr lang="fr-FR" sz="1700" dirty="0">
                <a:latin typeface="Arial" panose="020B0604020202020204" pitchFamily="34" charset="0"/>
                <a:ea typeface="Times New Roman" panose="02020603050405020304" pitchFamily="18" charset="0"/>
                <a:cs typeface="Arial" panose="020B0604020202020204" pitchFamily="34" charset="0"/>
              </a:rPr>
              <a:t> </a:t>
            </a:r>
            <a:r>
              <a:rPr lang="fr-FR" sz="1700" dirty="0" err="1">
                <a:latin typeface="Arial" panose="020B0604020202020204" pitchFamily="34" charset="0"/>
                <a:ea typeface="Times New Roman" panose="02020603050405020304" pitchFamily="18" charset="0"/>
                <a:cs typeface="Arial" panose="020B0604020202020204" pitchFamily="34" charset="0"/>
              </a:rPr>
              <a:t>Rasseattribute</a:t>
            </a:r>
            <a:r>
              <a:rPr lang="fr-FR" sz="1700" dirty="0">
                <a:effectLst/>
                <a:latin typeface="Arial" panose="020B0604020202020204" pitchFamily="34" charset="0"/>
                <a:ea typeface="Times New Roman" panose="02020603050405020304" pitchFamily="18" charset="0"/>
                <a:cs typeface="Arial" panose="020B0604020202020204" pitchFamily="34" charset="0"/>
              </a:rPr>
              <a:t> » </a:t>
            </a:r>
            <a:r>
              <a:rPr lang="fr-FR" sz="1700" dirty="0" err="1">
                <a:effectLst/>
                <a:latin typeface="Arial" panose="020B0604020202020204" pitchFamily="34" charset="0"/>
                <a:ea typeface="Times New Roman" panose="02020603050405020304" pitchFamily="18" charset="0"/>
                <a:cs typeface="Arial" panose="020B0604020202020204" pitchFamily="34" charset="0"/>
              </a:rPr>
              <a:t>gemäss</a:t>
            </a:r>
            <a:r>
              <a:rPr lang="fr-FR" sz="1700" dirty="0">
                <a:effectLst/>
                <a:latin typeface="Arial" panose="020B0604020202020204" pitchFamily="34" charset="0"/>
                <a:ea typeface="Times New Roman" panose="02020603050405020304" pitchFamily="18" charset="0"/>
                <a:cs typeface="Arial" panose="020B0604020202020204" pitchFamily="34" charset="0"/>
              </a:rPr>
              <a:t> der </a:t>
            </a:r>
            <a:r>
              <a:rPr lang="fr-FR" sz="1700" dirty="0" err="1">
                <a:effectLst/>
                <a:latin typeface="Arial" panose="020B0604020202020204" pitchFamily="34" charset="0"/>
                <a:ea typeface="Times New Roman" panose="02020603050405020304" pitchFamily="18" charset="0"/>
                <a:cs typeface="Arial" panose="020B0604020202020204" pitchFamily="34" charset="0"/>
              </a:rPr>
              <a:t>vorgeschriebenen</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Toleranzen</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Blaswerkvolumen</a:t>
            </a:r>
            <a:r>
              <a:rPr lang="fr-FR" sz="1700" dirty="0">
                <a:latin typeface="Arial" panose="020B0604020202020204" pitchFamily="34" charset="0"/>
                <a:ea typeface="Times New Roman" panose="02020603050405020304" pitchFamily="18" charset="0"/>
                <a:cs typeface="Arial" panose="020B0604020202020204" pitchFamily="34" charset="0"/>
              </a:rPr>
              <a:t>, </a:t>
            </a:r>
            <a:r>
              <a:rPr lang="fr-FR" sz="1700" dirty="0" err="1">
                <a:latin typeface="Arial" panose="020B0604020202020204" pitchFamily="34" charset="0"/>
                <a:ea typeface="Times New Roman" panose="02020603050405020304" pitchFamily="18" charset="0"/>
                <a:cs typeface="Arial" panose="020B0604020202020204" pitchFamily="34" charset="0"/>
              </a:rPr>
              <a:t>Schnabellänge</a:t>
            </a:r>
            <a:r>
              <a:rPr lang="fr-FR" sz="1700" dirty="0">
                <a:latin typeface="Arial" panose="020B0604020202020204" pitchFamily="34" charset="0"/>
                <a:ea typeface="Times New Roman" panose="02020603050405020304" pitchFamily="18" charset="0"/>
                <a:cs typeface="Arial" panose="020B0604020202020204" pitchFamily="34" charset="0"/>
              </a:rPr>
              <a:t>, </a:t>
            </a:r>
            <a:r>
              <a:rPr lang="fr-FR" sz="1700" dirty="0" err="1">
                <a:latin typeface="Arial" panose="020B0604020202020204" pitchFamily="34" charset="0"/>
                <a:ea typeface="Times New Roman" panose="02020603050405020304" pitchFamily="18" charset="0"/>
                <a:cs typeface="Arial" panose="020B0604020202020204" pitchFamily="34" charset="0"/>
              </a:rPr>
              <a:t>Federlänge</a:t>
            </a:r>
            <a:r>
              <a:rPr lang="fr-FR" sz="1700" dirty="0">
                <a:latin typeface="Arial" panose="020B0604020202020204" pitchFamily="34" charset="0"/>
                <a:ea typeface="Times New Roman" panose="02020603050405020304" pitchFamily="18" charset="0"/>
                <a:cs typeface="Arial" panose="020B0604020202020204" pitchFamily="34" charset="0"/>
              </a:rPr>
              <a:t> </a:t>
            </a:r>
            <a:r>
              <a:rPr lang="fr-FR" sz="1700" dirty="0" err="1">
                <a:latin typeface="Arial" panose="020B0604020202020204" pitchFamily="34" charset="0"/>
                <a:ea typeface="Times New Roman" panose="02020603050405020304" pitchFamily="18" charset="0"/>
                <a:cs typeface="Arial" panose="020B0604020202020204" pitchFamily="34" charset="0"/>
              </a:rPr>
              <a:t>usw</a:t>
            </a:r>
            <a:r>
              <a:rPr lang="fr-FR" sz="1700" dirty="0">
                <a:latin typeface="Arial" panose="020B0604020202020204" pitchFamily="34" charset="0"/>
                <a:ea typeface="Times New Roman" panose="02020603050405020304" pitchFamily="18" charset="0"/>
                <a:cs typeface="Arial" panose="020B0604020202020204" pitchFamily="34" charset="0"/>
              </a:rPr>
              <a:t>.</a:t>
            </a:r>
            <a:endParaRPr lang="de-DE" sz="17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0"/>
              </a:spcAft>
              <a:buFont typeface="+mj-lt"/>
              <a:buAutoNum type="alphaLcPeriod"/>
            </a:pPr>
            <a:r>
              <a:rPr lang="fr-FR" sz="1700" dirty="0" err="1">
                <a:effectLst/>
                <a:latin typeface="Arial" panose="020B0604020202020204" pitchFamily="34" charset="0"/>
                <a:ea typeface="Times New Roman" panose="02020603050405020304" pitchFamily="18" charset="0"/>
                <a:cs typeface="Arial" panose="020B0604020202020204" pitchFamily="34" charset="0"/>
              </a:rPr>
              <a:t>Rassen</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bei</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denen</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diese</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Rassemerkmale</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übertrieben</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vorhanden</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sind</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müssten</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daraufhin</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umgezüchtet</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werden</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oder</a:t>
            </a:r>
            <a:r>
              <a:rPr lang="fr-FR" sz="1700" dirty="0">
                <a:effectLst/>
                <a:latin typeface="Arial" panose="020B0604020202020204" pitchFamily="34" charset="0"/>
                <a:ea typeface="Times New Roman" panose="02020603050405020304" pitchFamily="18" charset="0"/>
                <a:cs typeface="Arial" panose="020B0604020202020204" pitchFamily="34" charset="0"/>
              </a:rPr>
              <a:t>:</a:t>
            </a:r>
            <a:endParaRPr lang="de-DE" sz="17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0"/>
              </a:spcAft>
              <a:buFont typeface="+mj-lt"/>
              <a:buAutoNum type="alphaLcPeriod"/>
            </a:pPr>
            <a:r>
              <a:rPr lang="fr-FR" sz="1700" dirty="0" err="1">
                <a:effectLst/>
                <a:latin typeface="Arial" panose="020B0604020202020204" pitchFamily="34" charset="0"/>
                <a:ea typeface="Times New Roman" panose="02020603050405020304" pitchFamily="18" charset="0"/>
                <a:cs typeface="Arial" panose="020B0604020202020204" pitchFamily="34" charset="0"/>
              </a:rPr>
              <a:t>Zuchtverbot</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für</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Rassen</a:t>
            </a:r>
            <a:r>
              <a:rPr lang="fr-FR" sz="1700" dirty="0">
                <a:effectLst/>
                <a:latin typeface="Arial" panose="020B0604020202020204" pitchFamily="34" charset="0"/>
                <a:ea typeface="Times New Roman" panose="02020603050405020304" pitchFamily="18" charset="0"/>
                <a:cs typeface="Arial" panose="020B0604020202020204" pitchFamily="34" charset="0"/>
              </a:rPr>
              <a:t> ,die </a:t>
            </a:r>
            <a:r>
              <a:rPr lang="fr-FR" sz="1700" dirty="0" err="1">
                <a:effectLst/>
                <a:latin typeface="Arial" panose="020B0604020202020204" pitchFamily="34" charset="0"/>
                <a:ea typeface="Times New Roman" panose="02020603050405020304" pitchFamily="18" charset="0"/>
                <a:cs typeface="Arial" panose="020B0604020202020204" pitchFamily="34" charset="0"/>
              </a:rPr>
              <a:t>nicht</a:t>
            </a:r>
            <a:r>
              <a:rPr lang="fr-FR" sz="1700" dirty="0">
                <a:effectLst/>
                <a:latin typeface="Arial" panose="020B0604020202020204" pitchFamily="34" charset="0"/>
                <a:ea typeface="Times New Roman" panose="02020603050405020304" pitchFamily="18" charset="0"/>
                <a:cs typeface="Arial" panose="020B0604020202020204" pitchFamily="34" charset="0"/>
              </a:rPr>
              <a:t> den </a:t>
            </a:r>
            <a:r>
              <a:rPr lang="fr-FR" sz="1700" dirty="0" err="1">
                <a:effectLst/>
                <a:latin typeface="Arial" panose="020B0604020202020204" pitchFamily="34" charset="0"/>
                <a:ea typeface="Times New Roman" panose="02020603050405020304" pitchFamily="18" charset="0"/>
                <a:cs typeface="Arial" panose="020B0604020202020204" pitchFamily="34" charset="0"/>
              </a:rPr>
              <a:t>Indizen</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entsprechen</a:t>
            </a:r>
            <a:r>
              <a:rPr lang="fr-FR" sz="1700" dirty="0">
                <a:latin typeface="Arial" panose="020B0604020202020204" pitchFamily="34" charset="0"/>
                <a:ea typeface="Times New Roman" panose="02020603050405020304" pitchFamily="18" charset="0"/>
                <a:cs typeface="Arial" panose="020B0604020202020204" pitchFamily="34" charset="0"/>
              </a:rPr>
              <a:t>, z. B. </a:t>
            </a:r>
            <a:r>
              <a:rPr lang="fr-FR" sz="1700" dirty="0" err="1">
                <a:effectLst/>
                <a:latin typeface="Arial" panose="020B0604020202020204" pitchFamily="34" charset="0"/>
                <a:ea typeface="Times New Roman" panose="02020603050405020304" pitchFamily="18" charset="0"/>
                <a:cs typeface="Arial" panose="020B0604020202020204" pitchFamily="34" charset="0"/>
              </a:rPr>
              <a:t>wenn</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Schmerzen</a:t>
            </a:r>
            <a:r>
              <a:rPr lang="fr-FR" sz="1700" dirty="0">
                <a:effectLst/>
                <a:latin typeface="Arial" panose="020B0604020202020204" pitchFamily="34" charset="0"/>
                <a:ea typeface="Times New Roman" panose="02020603050405020304" pitchFamily="18" charset="0"/>
                <a:cs typeface="Arial" panose="020B0604020202020204" pitchFamily="34" charset="0"/>
              </a:rPr>
              <a:t>, Leiden, </a:t>
            </a:r>
            <a:r>
              <a:rPr lang="fr-FR" sz="1700" dirty="0" err="1">
                <a:effectLst/>
                <a:latin typeface="Arial" panose="020B0604020202020204" pitchFamily="34" charset="0"/>
                <a:ea typeface="Times New Roman" panose="02020603050405020304" pitchFamily="18" charset="0"/>
                <a:cs typeface="Arial" panose="020B0604020202020204" pitchFamily="34" charset="0"/>
              </a:rPr>
              <a:t>Schäden</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entstehen</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r>
              <a:rPr lang="fr-FR" sz="1700" dirty="0" err="1">
                <a:effectLst/>
                <a:latin typeface="Arial" panose="020B0604020202020204" pitchFamily="34" charset="0"/>
                <a:ea typeface="Times New Roman" panose="02020603050405020304" pitchFamily="18" charset="0"/>
                <a:cs typeface="Arial" panose="020B0604020202020204" pitchFamily="34" charset="0"/>
              </a:rPr>
              <a:t>können</a:t>
            </a:r>
            <a:r>
              <a:rPr lang="fr-FR" sz="1700" dirty="0">
                <a:effectLst/>
                <a:latin typeface="Arial" panose="020B0604020202020204" pitchFamily="34" charset="0"/>
                <a:ea typeface="Times New Roman" panose="02020603050405020304" pitchFamily="18" charset="0"/>
                <a:cs typeface="Arial" panose="020B0604020202020204" pitchFamily="34" charset="0"/>
              </a:rPr>
              <a:t> […].</a:t>
            </a:r>
            <a:endParaRPr lang="de-DE" sz="1700" dirty="0">
              <a:effectLst/>
              <a:latin typeface="Arial" panose="020B0604020202020204" pitchFamily="34" charset="0"/>
              <a:ea typeface="Times New Roman" panose="02020603050405020304" pitchFamily="18" charset="0"/>
              <a:cs typeface="Arial" panose="020B0604020202020204" pitchFamily="34" charset="0"/>
            </a:endParaRPr>
          </a:p>
          <a:p>
            <a:endParaRPr lang="de-DE" sz="1800" dirty="0">
              <a:effectLst/>
              <a:latin typeface="Times New Roman" panose="02020603050405020304" pitchFamily="18" charset="0"/>
              <a:ea typeface="Times New Roman" panose="02020603050405020304" pitchFamily="18" charset="0"/>
            </a:endParaRPr>
          </a:p>
        </p:txBody>
      </p:sp>
      <p:pic>
        <p:nvPicPr>
          <p:cNvPr id="2" name="Grafik 1">
            <a:extLst>
              <a:ext uri="{FF2B5EF4-FFF2-40B4-BE49-F238E27FC236}">
                <a16:creationId xmlns:a16="http://schemas.microsoft.com/office/drawing/2014/main" id="{B7329B64-5712-1F5B-41BB-1286B5B7F00A}"/>
              </a:ext>
            </a:extLst>
          </p:cNvPr>
          <p:cNvPicPr>
            <a:picLocks noChangeAspect="1"/>
          </p:cNvPicPr>
          <p:nvPr/>
        </p:nvPicPr>
        <p:blipFill>
          <a:blip r:embed="rId2"/>
          <a:stretch>
            <a:fillRect/>
          </a:stretch>
        </p:blipFill>
        <p:spPr>
          <a:xfrm>
            <a:off x="7164288" y="6108358"/>
            <a:ext cx="1078557" cy="287291"/>
          </a:xfrm>
          <a:prstGeom prst="rect">
            <a:avLst/>
          </a:prstGeom>
        </p:spPr>
      </p:pic>
    </p:spTree>
    <p:extLst>
      <p:ext uri="{BB962C8B-B14F-4D97-AF65-F5344CB8AC3E}">
        <p14:creationId xmlns:p14="http://schemas.microsoft.com/office/powerpoint/2010/main" val="2208135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738187" y="692696"/>
            <a:ext cx="7667625" cy="792757"/>
          </a:xfrm>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sp>
        <p:nvSpPr>
          <p:cNvPr id="9" name="Fußzeilenplatzhalter 8"/>
          <p:cNvSpPr>
            <a:spLocks noGrp="1"/>
          </p:cNvSpPr>
          <p:nvPr>
            <p:ph type="ftr" sz="quarter" idx="11"/>
          </p:nvPr>
        </p:nvSpPr>
        <p:spPr>
          <a:xfrm>
            <a:off x="4392184" y="6435039"/>
            <a:ext cx="4212264" cy="274320"/>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101" name="Rectangle 5"/>
          <p:cNvSpPr>
            <a:spLocks noGrp="1" noChangeArrowheads="1"/>
          </p:cNvSpPr>
          <p:nvPr>
            <p:ph type="body" idx="4294967295"/>
          </p:nvPr>
        </p:nvSpPr>
        <p:spPr>
          <a:xfrm>
            <a:off x="738186" y="2192342"/>
            <a:ext cx="7866262" cy="3036858"/>
          </a:xfrm>
        </p:spPr>
        <p:txBody>
          <a:bodyPr>
            <a:normAutofit/>
          </a:bodyPr>
          <a:lstStyle/>
          <a:p>
            <a:pPr>
              <a:buNone/>
            </a:pPr>
            <a:endParaRPr lang="de-DE" sz="2400" dirty="0"/>
          </a:p>
          <a:p>
            <a:pPr>
              <a:buNone/>
            </a:pPr>
            <a:r>
              <a:rPr lang="de-DE" sz="3200" i="1" dirty="0">
                <a:effectLst>
                  <a:outerShdw blurRad="38100" dist="38100" dir="2700000" algn="tl">
                    <a:srgbClr val="000000">
                      <a:alpha val="43137"/>
                    </a:srgbClr>
                  </a:outerShdw>
                </a:effectLst>
              </a:rPr>
              <a:t>     </a:t>
            </a:r>
            <a:endParaRPr lang="de-DE" sz="2400" dirty="0">
              <a:solidFill>
                <a:srgbClr val="FFC000"/>
              </a:solidFill>
            </a:endParaRPr>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3" name="Textfeld 2">
            <a:extLst>
              <a:ext uri="{FF2B5EF4-FFF2-40B4-BE49-F238E27FC236}">
                <a16:creationId xmlns:a16="http://schemas.microsoft.com/office/drawing/2014/main" id="{B2C5A7C5-9DED-0A13-B5C4-011D4CD30F4D}"/>
              </a:ext>
            </a:extLst>
          </p:cNvPr>
          <p:cNvSpPr txBox="1"/>
          <p:nvPr/>
        </p:nvSpPr>
        <p:spPr>
          <a:xfrm>
            <a:off x="738186" y="2350418"/>
            <a:ext cx="6119814" cy="369332"/>
          </a:xfrm>
          <a:prstGeom prst="rect">
            <a:avLst/>
          </a:prstGeom>
          <a:noFill/>
        </p:spPr>
        <p:txBody>
          <a:bodyPr wrap="square">
            <a:spAutoFit/>
          </a:bodyPr>
          <a:lstStyle/>
          <a:p>
            <a:endParaRPr lang="de-DE" sz="1800" dirty="0">
              <a:effectLst/>
              <a:latin typeface="Calibri" panose="020F0502020204030204" pitchFamily="34" charset="0"/>
              <a:ea typeface="Calibri" panose="020F0502020204030204" pitchFamily="34" charset="0"/>
            </a:endParaRPr>
          </a:p>
        </p:txBody>
      </p:sp>
      <p:sp>
        <p:nvSpPr>
          <p:cNvPr id="12" name="Textfeld 11">
            <a:extLst>
              <a:ext uri="{FF2B5EF4-FFF2-40B4-BE49-F238E27FC236}">
                <a16:creationId xmlns:a16="http://schemas.microsoft.com/office/drawing/2014/main" id="{468477C6-B811-FAE9-7255-C38164D2CB16}"/>
              </a:ext>
            </a:extLst>
          </p:cNvPr>
          <p:cNvSpPr txBox="1"/>
          <p:nvPr/>
        </p:nvSpPr>
        <p:spPr>
          <a:xfrm>
            <a:off x="275554" y="2107044"/>
            <a:ext cx="8592889" cy="3693319"/>
          </a:xfrm>
          <a:prstGeom prst="rect">
            <a:avLst/>
          </a:prstGeom>
          <a:noFill/>
        </p:spPr>
        <p:txBody>
          <a:bodyPr wrap="square" rtlCol="0">
            <a:spAutoFit/>
          </a:bodyPr>
          <a:lstStyle/>
          <a:p>
            <a:pPr algn="just"/>
            <a:endParaRPr lang="fr-FR"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r>
              <a:rPr lang="fr-FR" dirty="0" err="1">
                <a:latin typeface="Arial" panose="020B0604020202020204" pitchFamily="34" charset="0"/>
                <a:ea typeface="Times New Roman" panose="02020603050405020304" pitchFamily="18" charset="0"/>
                <a:cs typeface="Arial" panose="020B0604020202020204" pitchFamily="34" charset="0"/>
              </a:rPr>
              <a:t>Abschließende</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Überlegungen</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meinen</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Vortrages</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müssen</a:t>
            </a:r>
            <a:r>
              <a:rPr lang="fr-FR" dirty="0">
                <a:latin typeface="Arial" panose="020B0604020202020204" pitchFamily="34" charset="0"/>
                <a:ea typeface="Times New Roman" panose="02020603050405020304" pitchFamily="18" charset="0"/>
                <a:cs typeface="Arial" panose="020B0604020202020204" pitchFamily="34" charset="0"/>
              </a:rPr>
              <a:t> in </a:t>
            </a:r>
            <a:r>
              <a:rPr lang="fr-FR" dirty="0" err="1">
                <a:latin typeface="Arial" panose="020B0604020202020204" pitchFamily="34" charset="0"/>
                <a:ea typeface="Times New Roman" panose="02020603050405020304" pitchFamily="18" charset="0"/>
                <a:cs typeface="Arial" panose="020B0604020202020204" pitchFamily="34" charset="0"/>
              </a:rPr>
              <a:t>Richtung</a:t>
            </a:r>
            <a:r>
              <a:rPr lang="fr-FR" dirty="0">
                <a:latin typeface="Arial" panose="020B0604020202020204" pitchFamily="34" charset="0"/>
                <a:ea typeface="Times New Roman" panose="02020603050405020304" pitchFamily="18" charset="0"/>
                <a:cs typeface="Arial" panose="020B0604020202020204" pitchFamily="34" charset="0"/>
              </a:rPr>
              <a:t> der </a:t>
            </a:r>
            <a:r>
              <a:rPr lang="fr-FR" dirty="0" err="1">
                <a:latin typeface="Arial" panose="020B0604020202020204" pitchFamily="34" charset="0"/>
                <a:ea typeface="Times New Roman" panose="02020603050405020304" pitchFamily="18" charset="0"/>
                <a:cs typeface="Arial" panose="020B0604020202020204" pitchFamily="34" charset="0"/>
              </a:rPr>
              <a:t>Ethik</a:t>
            </a:r>
            <a:r>
              <a:rPr lang="fr-FR" dirty="0">
                <a:latin typeface="Arial" panose="020B0604020202020204" pitchFamily="34" charset="0"/>
                <a:ea typeface="Times New Roman" panose="02020603050405020304" pitchFamily="18" charset="0"/>
                <a:cs typeface="Arial" panose="020B0604020202020204" pitchFamily="34" charset="0"/>
              </a:rPr>
              <a:t> in der </a:t>
            </a:r>
            <a:r>
              <a:rPr lang="fr-FR" dirty="0" err="1">
                <a:latin typeface="Arial" panose="020B0604020202020204" pitchFamily="34" charset="0"/>
                <a:ea typeface="Times New Roman" panose="02020603050405020304" pitchFamily="18" charset="0"/>
                <a:cs typeface="Arial" panose="020B0604020202020204" pitchFamily="34" charset="0"/>
              </a:rPr>
              <a:t>Zucht</a:t>
            </a:r>
            <a:r>
              <a:rPr lang="fr-FR" dirty="0">
                <a:latin typeface="Arial" panose="020B0604020202020204" pitchFamily="34" charset="0"/>
                <a:ea typeface="Times New Roman" panose="02020603050405020304" pitchFamily="18" charset="0"/>
                <a:cs typeface="Arial" panose="020B0604020202020204" pitchFamily="34" charset="0"/>
              </a:rPr>
              <a:t> von </a:t>
            </a:r>
            <a:r>
              <a:rPr lang="fr-FR" dirty="0" err="1">
                <a:latin typeface="Arial" panose="020B0604020202020204" pitchFamily="34" charset="0"/>
                <a:ea typeface="Times New Roman" panose="02020603050405020304" pitchFamily="18" charset="0"/>
                <a:cs typeface="Arial" panose="020B0604020202020204" pitchFamily="34" charset="0"/>
              </a:rPr>
              <a:t>domestizierten</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Rassen</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gehen</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ohne</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zu</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vergessen</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dass</a:t>
            </a:r>
            <a:r>
              <a:rPr lang="fr-FR" dirty="0">
                <a:latin typeface="Arial" panose="020B0604020202020204" pitchFamily="34" charset="0"/>
                <a:ea typeface="Times New Roman" panose="02020603050405020304" pitchFamily="18" charset="0"/>
                <a:cs typeface="Arial" panose="020B0604020202020204" pitchFamily="34" charset="0"/>
              </a:rPr>
              <a:t> die </a:t>
            </a:r>
            <a:r>
              <a:rPr lang="fr-FR" dirty="0" err="1">
                <a:latin typeface="Arial" panose="020B0604020202020204" pitchFamily="34" charset="0"/>
                <a:ea typeface="Times New Roman" panose="02020603050405020304" pitchFamily="18" charset="0"/>
                <a:cs typeface="Arial" panose="020B0604020202020204" pitchFamily="34" charset="0"/>
              </a:rPr>
              <a:t>Domestikation</a:t>
            </a:r>
            <a:r>
              <a:rPr lang="fr-FR" dirty="0">
                <a:latin typeface="Arial" panose="020B0604020202020204" pitchFamily="34" charset="0"/>
                <a:ea typeface="Times New Roman" panose="02020603050405020304" pitchFamily="18" charset="0"/>
                <a:cs typeface="Arial" panose="020B0604020202020204" pitchFamily="34" charset="0"/>
              </a:rPr>
              <a:t> in der </a:t>
            </a:r>
            <a:r>
              <a:rPr lang="fr-FR" dirty="0" err="1">
                <a:latin typeface="Arial" panose="020B0604020202020204" pitchFamily="34" charset="0"/>
                <a:ea typeface="Times New Roman" panose="02020603050405020304" pitchFamily="18" charset="0"/>
                <a:cs typeface="Arial" panose="020B0604020202020204" pitchFamily="34" charset="0"/>
              </a:rPr>
              <a:t>Verantwortung</a:t>
            </a:r>
            <a:r>
              <a:rPr lang="fr-FR" dirty="0">
                <a:latin typeface="Arial" panose="020B0604020202020204" pitchFamily="34" charset="0"/>
                <a:ea typeface="Times New Roman" panose="02020603050405020304" pitchFamily="18" charset="0"/>
                <a:cs typeface="Arial" panose="020B0604020202020204" pitchFamily="34" charset="0"/>
              </a:rPr>
              <a:t> der </a:t>
            </a:r>
            <a:r>
              <a:rPr lang="fr-FR" dirty="0" err="1">
                <a:latin typeface="Arial" panose="020B0604020202020204" pitchFamily="34" charset="0"/>
                <a:ea typeface="Times New Roman" panose="02020603050405020304" pitchFamily="18" charset="0"/>
                <a:cs typeface="Arial" panose="020B0604020202020204" pitchFamily="34" charset="0"/>
              </a:rPr>
              <a:t>Züchter</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liegt</a:t>
            </a:r>
            <a:r>
              <a:rPr lang="fr-FR" dirty="0">
                <a:latin typeface="Arial" panose="020B0604020202020204" pitchFamily="34" charset="0"/>
                <a:ea typeface="Times New Roman" panose="02020603050405020304" pitchFamily="18" charset="0"/>
                <a:cs typeface="Arial" panose="020B0604020202020204" pitchFamily="34" charset="0"/>
              </a:rPr>
              <a:t>. </a:t>
            </a:r>
          </a:p>
          <a:p>
            <a:pPr algn="just"/>
            <a:r>
              <a:rPr lang="fr-FR" dirty="0">
                <a:latin typeface="Arial" panose="020B0604020202020204" pitchFamily="34" charset="0"/>
                <a:ea typeface="Times New Roman" panose="02020603050405020304" pitchFamily="18" charset="0"/>
                <a:cs typeface="Arial" panose="020B0604020202020204" pitchFamily="34" charset="0"/>
              </a:rPr>
              <a:t>                     Die </a:t>
            </a:r>
            <a:r>
              <a:rPr lang="fr-FR" dirty="0" err="1">
                <a:latin typeface="Arial" panose="020B0604020202020204" pitchFamily="34" charset="0"/>
                <a:ea typeface="Times New Roman" panose="02020603050405020304" pitchFamily="18" charset="0"/>
                <a:cs typeface="Arial" panose="020B0604020202020204" pitchFamily="34" charset="0"/>
              </a:rPr>
              <a:t>betroffenen</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Sondervereine</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sind</a:t>
            </a:r>
            <a:r>
              <a:rPr lang="fr-FR" dirty="0">
                <a:latin typeface="Arial" panose="020B0604020202020204" pitchFamily="34" charset="0"/>
                <a:ea typeface="Times New Roman" panose="02020603050405020304" pitchFamily="18" charset="0"/>
                <a:cs typeface="Arial" panose="020B0604020202020204" pitchFamily="34" charset="0"/>
              </a:rPr>
              <a:t> hier in der </a:t>
            </a:r>
            <a:r>
              <a:rPr lang="fr-FR" dirty="0" err="1">
                <a:latin typeface="Arial" panose="020B0604020202020204" pitchFamily="34" charset="0"/>
                <a:ea typeface="Times New Roman" panose="02020603050405020304" pitchFamily="18" charset="0"/>
                <a:cs typeface="Arial" panose="020B0604020202020204" pitchFamily="34" charset="0"/>
              </a:rPr>
              <a:t>Pflicht</a:t>
            </a:r>
            <a:r>
              <a:rPr lang="fr-FR" dirty="0">
                <a:latin typeface="Arial" panose="020B0604020202020204" pitchFamily="34" charset="0"/>
                <a:ea typeface="Times New Roman" panose="02020603050405020304" pitchFamily="18" charset="0"/>
                <a:cs typeface="Arial" panose="020B0604020202020204" pitchFamily="34" charset="0"/>
              </a:rPr>
              <a:t>.</a:t>
            </a:r>
            <a:endParaRPr lang="de-DE" dirty="0">
              <a:latin typeface="Arial" panose="020B0604020202020204" pitchFamily="34" charset="0"/>
              <a:ea typeface="Times New Roman" panose="02020603050405020304" pitchFamily="18" charset="0"/>
              <a:cs typeface="Arial" panose="020B0604020202020204" pitchFamily="34" charset="0"/>
            </a:endParaRPr>
          </a:p>
          <a:p>
            <a:pPr algn="just"/>
            <a:r>
              <a:rPr lang="fr-FR" dirty="0">
                <a:latin typeface="Arial" panose="020B0604020202020204" pitchFamily="34" charset="0"/>
                <a:ea typeface="Times New Roman" panose="02020603050405020304" pitchFamily="18" charset="0"/>
                <a:cs typeface="Arial" panose="020B0604020202020204" pitchFamily="34" charset="0"/>
              </a:rPr>
              <a:t> </a:t>
            </a:r>
            <a:endParaRPr lang="de-DE" dirty="0">
              <a:latin typeface="Arial" panose="020B0604020202020204" pitchFamily="34" charset="0"/>
              <a:ea typeface="Times New Roman" panose="02020603050405020304" pitchFamily="18" charset="0"/>
              <a:cs typeface="Arial" panose="020B0604020202020204" pitchFamily="34" charset="0"/>
            </a:endParaRPr>
          </a:p>
          <a:p>
            <a:r>
              <a:rPr lang="fr-FR" dirty="0" err="1">
                <a:latin typeface="Arial" panose="020B0604020202020204" pitchFamily="34" charset="0"/>
                <a:ea typeface="Times New Roman" panose="02020603050405020304" pitchFamily="18" charset="0"/>
                <a:cs typeface="Arial" panose="020B0604020202020204" pitchFamily="34" charset="0"/>
              </a:rPr>
              <a:t>Denn</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Domestikation</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bedeutet</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unter</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anderem</a:t>
            </a:r>
            <a:r>
              <a:rPr lang="fr-FR" dirty="0">
                <a:latin typeface="Arial" panose="020B0604020202020204" pitchFamily="34" charset="0"/>
                <a:ea typeface="Times New Roman" panose="02020603050405020304" pitchFamily="18" charset="0"/>
                <a:cs typeface="Arial" panose="020B0604020202020204" pitchFamily="34" charset="0"/>
              </a:rPr>
              <a:t> : </a:t>
            </a:r>
            <a:endParaRPr lang="de-DE" dirty="0">
              <a:latin typeface="Arial" panose="020B0604020202020204" pitchFamily="34" charset="0"/>
              <a:ea typeface="Times New Roman" panose="02020603050405020304" pitchFamily="18" charset="0"/>
              <a:cs typeface="Arial" panose="020B0604020202020204" pitchFamily="34" charset="0"/>
            </a:endParaRPr>
          </a:p>
          <a:p>
            <a:pPr marL="342900" indent="-342900">
              <a:buFontTx/>
              <a:buChar char="-"/>
            </a:pPr>
            <a:r>
              <a:rPr lang="fr-FR" dirty="0" err="1">
                <a:latin typeface="Arial" panose="020B0604020202020204" pitchFamily="34" charset="0"/>
                <a:ea typeface="Times New Roman" panose="02020603050405020304" pitchFamily="18" charset="0"/>
                <a:cs typeface="Arial" panose="020B0604020202020204" pitchFamily="34" charset="0"/>
              </a:rPr>
              <a:t>wir</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können</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Ställe</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einrichten</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Futter</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zusammen</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stellen</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unsere</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Rassen</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betreuen</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damit</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sie</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sich</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wohl</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fühlen</a:t>
            </a:r>
            <a:r>
              <a:rPr lang="fr-FR" dirty="0">
                <a:latin typeface="Arial" panose="020B0604020202020204" pitchFamily="34" charset="0"/>
                <a:ea typeface="Times New Roman" panose="02020603050405020304" pitchFamily="18" charset="0"/>
                <a:cs typeface="Arial" panose="020B0604020202020204" pitchFamily="34" charset="0"/>
              </a:rPr>
              <a:t> und </a:t>
            </a:r>
            <a:r>
              <a:rPr lang="fr-FR" dirty="0" err="1">
                <a:latin typeface="Arial" panose="020B0604020202020204" pitchFamily="34" charset="0"/>
                <a:ea typeface="Times New Roman" panose="02020603050405020304" pitchFamily="18" charset="0"/>
                <a:cs typeface="Arial" panose="020B0604020202020204" pitchFamily="34" charset="0"/>
              </a:rPr>
              <a:t>somit</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ohne</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Zwang</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Nachzucht</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bringen</a:t>
            </a:r>
            <a:r>
              <a:rPr lang="fr-FR" dirty="0">
                <a:latin typeface="Arial" panose="020B0604020202020204" pitchFamily="34" charset="0"/>
                <a:ea typeface="Times New Roman" panose="02020603050405020304" pitchFamily="18" charset="0"/>
                <a:cs typeface="Arial" panose="020B0604020202020204" pitchFamily="34" charset="0"/>
              </a:rPr>
              <a:t>.</a:t>
            </a:r>
          </a:p>
          <a:p>
            <a:pPr marL="342900" indent="-342900">
              <a:buFontTx/>
              <a:buChar char="-"/>
            </a:pPr>
            <a:endParaRPr lang="de-DE" dirty="0">
              <a:latin typeface="Arial" panose="020B0604020202020204" pitchFamily="34" charset="0"/>
              <a:ea typeface="Times New Roman" panose="02020603050405020304" pitchFamily="18" charset="0"/>
              <a:cs typeface="Arial" panose="020B0604020202020204" pitchFamily="34" charset="0"/>
            </a:endParaRPr>
          </a:p>
          <a:p>
            <a:r>
              <a:rPr lang="fr-FR" dirty="0">
                <a:latin typeface="Arial" panose="020B0604020202020204" pitchFamily="34" charset="0"/>
                <a:ea typeface="Times New Roman" panose="02020603050405020304" pitchFamily="18" charset="0"/>
                <a:cs typeface="Arial" panose="020B0604020202020204" pitchFamily="34" charset="0"/>
              </a:rPr>
              <a:t>Im </a:t>
            </a:r>
            <a:r>
              <a:rPr lang="fr-FR" dirty="0" err="1">
                <a:latin typeface="Arial" panose="020B0604020202020204" pitchFamily="34" charset="0"/>
                <a:ea typeface="Times New Roman" panose="02020603050405020304" pitchFamily="18" charset="0"/>
                <a:cs typeface="Arial" panose="020B0604020202020204" pitchFamily="34" charset="0"/>
              </a:rPr>
              <a:t>Gegensatz</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bedeutet</a:t>
            </a:r>
            <a:r>
              <a:rPr lang="fr-FR" dirty="0">
                <a:latin typeface="Arial" panose="020B0604020202020204" pitchFamily="34" charset="0"/>
                <a:ea typeface="Times New Roman" panose="02020603050405020304" pitchFamily="18" charset="0"/>
                <a:cs typeface="Arial" panose="020B0604020202020204" pitchFamily="34" charset="0"/>
              </a:rPr>
              <a:t> dies aber </a:t>
            </a:r>
            <a:r>
              <a:rPr lang="fr-FR" dirty="0" err="1">
                <a:latin typeface="Arial" panose="020B0604020202020204" pitchFamily="34" charset="0"/>
                <a:ea typeface="Times New Roman" panose="02020603050405020304" pitchFamily="18" charset="0"/>
                <a:cs typeface="Arial" panose="020B0604020202020204" pitchFamily="34" charset="0"/>
              </a:rPr>
              <a:t>auch</a:t>
            </a:r>
            <a:r>
              <a:rPr lang="fr-FR" dirty="0">
                <a:latin typeface="Arial" panose="020B0604020202020204" pitchFamily="34" charset="0"/>
                <a:ea typeface="Times New Roman" panose="02020603050405020304" pitchFamily="18" charset="0"/>
                <a:cs typeface="Arial" panose="020B0604020202020204" pitchFamily="34" charset="0"/>
              </a:rPr>
              <a:t>: </a:t>
            </a:r>
          </a:p>
          <a:p>
            <a:pPr marL="342900" indent="-342900">
              <a:buFontTx/>
              <a:buChar char="-"/>
            </a:pPr>
            <a:r>
              <a:rPr lang="fr-FR" dirty="0" err="1">
                <a:latin typeface="Arial" panose="020B0604020202020204" pitchFamily="34" charset="0"/>
                <a:ea typeface="Times New Roman" panose="02020603050405020304" pitchFamily="18" charset="0"/>
                <a:cs typeface="Arial" panose="020B0604020202020204" pitchFamily="34" charset="0"/>
              </a:rPr>
              <a:t>dass</a:t>
            </a:r>
            <a:r>
              <a:rPr lang="fr-FR" dirty="0">
                <a:latin typeface="Arial" panose="020B0604020202020204" pitchFamily="34" charset="0"/>
                <a:ea typeface="Times New Roman" panose="02020603050405020304" pitchFamily="18" charset="0"/>
                <a:cs typeface="Arial" panose="020B0604020202020204" pitchFamily="34" charset="0"/>
              </a:rPr>
              <a:t> die in </a:t>
            </a:r>
            <a:r>
              <a:rPr lang="fr-FR" dirty="0" err="1">
                <a:latin typeface="Arial" panose="020B0604020202020204" pitchFamily="34" charset="0"/>
                <a:ea typeface="Times New Roman" panose="02020603050405020304" pitchFamily="18" charset="0"/>
                <a:cs typeface="Arial" panose="020B0604020202020204" pitchFamily="34" charset="0"/>
              </a:rPr>
              <a:t>unserer</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Obhut</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betreuten</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Haustiere</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keine</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wilde</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Spezies</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sind</a:t>
            </a:r>
            <a:r>
              <a:rPr lang="fr-FR" dirty="0">
                <a:latin typeface="Arial" panose="020B0604020202020204" pitchFamily="34" charset="0"/>
                <a:ea typeface="Times New Roman" panose="02020603050405020304" pitchFamily="18" charset="0"/>
                <a:cs typeface="Arial" panose="020B0604020202020204" pitchFamily="34" charset="0"/>
              </a:rPr>
              <a:t> und </a:t>
            </a:r>
          </a:p>
          <a:p>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für</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ein</a:t>
            </a:r>
            <a:r>
              <a:rPr lang="fr-FR" dirty="0">
                <a:latin typeface="Arial" panose="020B0604020202020204" pitchFamily="34" charset="0"/>
                <a:ea typeface="Times New Roman" panose="02020603050405020304" pitchFamily="18" charset="0"/>
                <a:cs typeface="Arial" panose="020B0604020202020204" pitchFamily="34" charset="0"/>
              </a:rPr>
              <a:t> Leben in </a:t>
            </a:r>
            <a:r>
              <a:rPr lang="fr-FR" dirty="0" err="1">
                <a:latin typeface="Arial" panose="020B0604020202020204" pitchFamily="34" charset="0"/>
                <a:ea typeface="Times New Roman" panose="02020603050405020304" pitchFamily="18" charset="0"/>
                <a:cs typeface="Arial" panose="020B0604020202020204" pitchFamily="34" charset="0"/>
              </a:rPr>
              <a:t>freier</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Natur</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nicht</a:t>
            </a:r>
            <a:r>
              <a:rPr lang="fr-FR" dirty="0">
                <a:latin typeface="Arial" panose="020B0604020202020204" pitchFamily="34" charset="0"/>
                <a:ea typeface="Times New Roman" panose="02020603050405020304" pitchFamily="18" charset="0"/>
                <a:cs typeface="Arial" panose="020B0604020202020204" pitchFamily="34" charset="0"/>
              </a:rPr>
              <a:t> in </a:t>
            </a:r>
            <a:r>
              <a:rPr lang="fr-FR" dirty="0" err="1">
                <a:latin typeface="Arial" panose="020B0604020202020204" pitchFamily="34" charset="0"/>
                <a:ea typeface="Times New Roman" panose="02020603050405020304" pitchFamily="18" charset="0"/>
                <a:cs typeface="Arial" panose="020B0604020202020204" pitchFamily="34" charset="0"/>
              </a:rPr>
              <a:t>Frage</a:t>
            </a:r>
            <a:r>
              <a:rPr lang="fr-FR" dirty="0">
                <a:latin typeface="Arial" panose="020B0604020202020204" pitchFamily="34" charset="0"/>
                <a:ea typeface="Times New Roman" panose="02020603050405020304" pitchFamily="18" charset="0"/>
                <a:cs typeface="Arial" panose="020B0604020202020204" pitchFamily="34" charset="0"/>
              </a:rPr>
              <a:t> </a:t>
            </a:r>
            <a:r>
              <a:rPr lang="fr-FR" dirty="0" err="1">
                <a:latin typeface="Arial" panose="020B0604020202020204" pitchFamily="34" charset="0"/>
                <a:ea typeface="Times New Roman" panose="02020603050405020304" pitchFamily="18" charset="0"/>
                <a:cs typeface="Arial" panose="020B0604020202020204" pitchFamily="34" charset="0"/>
              </a:rPr>
              <a:t>kommen</a:t>
            </a:r>
            <a:r>
              <a:rPr lang="fr-FR" dirty="0">
                <a:latin typeface="Arial" panose="020B0604020202020204" pitchFamily="34" charset="0"/>
                <a:ea typeface="Times New Roman" panose="02020603050405020304" pitchFamily="18" charset="0"/>
                <a:cs typeface="Arial" panose="020B0604020202020204" pitchFamily="34" charset="0"/>
              </a:rPr>
              <a:t>. </a:t>
            </a:r>
            <a:endParaRPr lang="de-DE" dirty="0">
              <a:latin typeface="Arial" panose="020B0604020202020204" pitchFamily="34" charset="0"/>
              <a:ea typeface="Times New Roman" panose="02020603050405020304" pitchFamily="18" charset="0"/>
              <a:cs typeface="Arial" panose="020B0604020202020204" pitchFamily="34" charset="0"/>
            </a:endParaRPr>
          </a:p>
        </p:txBody>
      </p:sp>
      <p:sp>
        <p:nvSpPr>
          <p:cNvPr id="2" name="Pfeil: nach unten 1">
            <a:extLst>
              <a:ext uri="{FF2B5EF4-FFF2-40B4-BE49-F238E27FC236}">
                <a16:creationId xmlns:a16="http://schemas.microsoft.com/office/drawing/2014/main" id="{ED942F3B-6A53-E9A2-0AB2-67211CEE8391}"/>
              </a:ext>
            </a:extLst>
          </p:cNvPr>
          <p:cNvSpPr/>
          <p:nvPr/>
        </p:nvSpPr>
        <p:spPr>
          <a:xfrm rot="16200000">
            <a:off x="1200023" y="3232108"/>
            <a:ext cx="211853" cy="325948"/>
          </a:xfrm>
          <a:prstGeom prst="downArrow">
            <a:avLst>
              <a:gd name="adj1" fmla="val 50000"/>
              <a:gd name="adj2" fmla="val 500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4" name="Pfeil: nach unten 3">
            <a:extLst>
              <a:ext uri="{FF2B5EF4-FFF2-40B4-BE49-F238E27FC236}">
                <a16:creationId xmlns:a16="http://schemas.microsoft.com/office/drawing/2014/main" id="{C3358095-33FC-4863-6E36-EF14738DBC70}"/>
              </a:ext>
            </a:extLst>
          </p:cNvPr>
          <p:cNvSpPr/>
          <p:nvPr/>
        </p:nvSpPr>
        <p:spPr>
          <a:xfrm rot="5400000">
            <a:off x="7365351" y="3232108"/>
            <a:ext cx="211853" cy="325948"/>
          </a:xfrm>
          <a:prstGeom prst="downArrow">
            <a:avLst>
              <a:gd name="adj1" fmla="val 50000"/>
              <a:gd name="adj2" fmla="val 500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pic>
        <p:nvPicPr>
          <p:cNvPr id="5" name="Grafik 4">
            <a:extLst>
              <a:ext uri="{FF2B5EF4-FFF2-40B4-BE49-F238E27FC236}">
                <a16:creationId xmlns:a16="http://schemas.microsoft.com/office/drawing/2014/main" id="{69362C08-E8B6-1EEF-47E8-A6A51835197F}"/>
              </a:ext>
            </a:extLst>
          </p:cNvPr>
          <p:cNvPicPr>
            <a:picLocks noChangeAspect="1"/>
          </p:cNvPicPr>
          <p:nvPr/>
        </p:nvPicPr>
        <p:blipFill>
          <a:blip r:embed="rId2"/>
          <a:stretch>
            <a:fillRect/>
          </a:stretch>
        </p:blipFill>
        <p:spPr>
          <a:xfrm>
            <a:off x="7236296" y="6111030"/>
            <a:ext cx="1079948" cy="287662"/>
          </a:xfrm>
          <a:prstGeom prst="rect">
            <a:avLst/>
          </a:prstGeom>
        </p:spPr>
      </p:pic>
    </p:spTree>
    <p:extLst>
      <p:ext uri="{BB962C8B-B14F-4D97-AF65-F5344CB8AC3E}">
        <p14:creationId xmlns:p14="http://schemas.microsoft.com/office/powerpoint/2010/main" val="3776104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738187" y="692696"/>
            <a:ext cx="7667625" cy="792757"/>
          </a:xfrm>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sp>
        <p:nvSpPr>
          <p:cNvPr id="9" name="Fußzeilenplatzhalter 8"/>
          <p:cNvSpPr>
            <a:spLocks noGrp="1"/>
          </p:cNvSpPr>
          <p:nvPr>
            <p:ph type="ftr" sz="quarter" idx="11"/>
          </p:nvPr>
        </p:nvSpPr>
        <p:spPr>
          <a:xfrm>
            <a:off x="4359065" y="6364335"/>
            <a:ext cx="4212264" cy="274320"/>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101" name="Rectangle 5"/>
          <p:cNvSpPr>
            <a:spLocks noGrp="1" noChangeArrowheads="1"/>
          </p:cNvSpPr>
          <p:nvPr>
            <p:ph type="body" idx="4294967295"/>
          </p:nvPr>
        </p:nvSpPr>
        <p:spPr>
          <a:xfrm>
            <a:off x="738186" y="2192342"/>
            <a:ext cx="7866262" cy="3036858"/>
          </a:xfrm>
        </p:spPr>
        <p:txBody>
          <a:bodyPr>
            <a:normAutofit/>
          </a:bodyPr>
          <a:lstStyle/>
          <a:p>
            <a:pPr>
              <a:buNone/>
            </a:pPr>
            <a:endParaRPr lang="de-DE" sz="2400" dirty="0"/>
          </a:p>
          <a:p>
            <a:pPr>
              <a:buNone/>
            </a:pPr>
            <a:r>
              <a:rPr lang="de-DE" sz="3200" i="1" dirty="0">
                <a:effectLst>
                  <a:outerShdw blurRad="38100" dist="38100" dir="2700000" algn="tl">
                    <a:srgbClr val="000000">
                      <a:alpha val="43137"/>
                    </a:srgbClr>
                  </a:outerShdw>
                </a:effectLst>
              </a:rPr>
              <a:t>     </a:t>
            </a:r>
            <a:endParaRPr lang="de-DE" sz="2400" dirty="0">
              <a:solidFill>
                <a:srgbClr val="FFC000"/>
              </a:solidFill>
            </a:endParaRPr>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3" name="Textfeld 2">
            <a:extLst>
              <a:ext uri="{FF2B5EF4-FFF2-40B4-BE49-F238E27FC236}">
                <a16:creationId xmlns:a16="http://schemas.microsoft.com/office/drawing/2014/main" id="{B2C5A7C5-9DED-0A13-B5C4-011D4CD30F4D}"/>
              </a:ext>
            </a:extLst>
          </p:cNvPr>
          <p:cNvSpPr txBox="1"/>
          <p:nvPr/>
        </p:nvSpPr>
        <p:spPr>
          <a:xfrm>
            <a:off x="738186" y="2350418"/>
            <a:ext cx="6119814" cy="369332"/>
          </a:xfrm>
          <a:prstGeom prst="rect">
            <a:avLst/>
          </a:prstGeom>
          <a:noFill/>
        </p:spPr>
        <p:txBody>
          <a:bodyPr wrap="square">
            <a:spAutoFit/>
          </a:bodyPr>
          <a:lstStyle/>
          <a:p>
            <a:endParaRPr lang="de-DE" sz="1800" dirty="0">
              <a:effectLst/>
              <a:latin typeface="Calibri" panose="020F0502020204030204" pitchFamily="34" charset="0"/>
              <a:ea typeface="Calibri" panose="020F0502020204030204" pitchFamily="34" charset="0"/>
            </a:endParaRPr>
          </a:p>
        </p:txBody>
      </p:sp>
      <p:sp>
        <p:nvSpPr>
          <p:cNvPr id="2" name="Textfeld 1">
            <a:extLst>
              <a:ext uri="{FF2B5EF4-FFF2-40B4-BE49-F238E27FC236}">
                <a16:creationId xmlns:a16="http://schemas.microsoft.com/office/drawing/2014/main" id="{C97A32C4-3121-93E1-D864-20769C4FC89F}"/>
              </a:ext>
            </a:extLst>
          </p:cNvPr>
          <p:cNvSpPr txBox="1"/>
          <p:nvPr/>
        </p:nvSpPr>
        <p:spPr>
          <a:xfrm>
            <a:off x="801222" y="2634586"/>
            <a:ext cx="7803226" cy="523220"/>
          </a:xfrm>
          <a:prstGeom prst="rect">
            <a:avLst/>
          </a:prstGeom>
          <a:noFill/>
        </p:spPr>
        <p:txBody>
          <a:bodyPr wrap="none" rtlCol="0">
            <a:spAutoFit/>
          </a:bodyPr>
          <a:lstStyle/>
          <a:p>
            <a:r>
              <a:rPr lang="de-DE"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Ich bedanke mich für Eure Aufmerksamkeit!</a:t>
            </a:r>
          </a:p>
        </p:txBody>
      </p:sp>
      <p:pic>
        <p:nvPicPr>
          <p:cNvPr id="5" name="Grafik 4">
            <a:extLst>
              <a:ext uri="{FF2B5EF4-FFF2-40B4-BE49-F238E27FC236}">
                <a16:creationId xmlns:a16="http://schemas.microsoft.com/office/drawing/2014/main" id="{D5C55C7B-CCE9-5BD3-DFB8-E44859F400D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08619" y="3651745"/>
            <a:ext cx="1726759" cy="1913159"/>
          </a:xfrm>
          <a:prstGeom prst="rect">
            <a:avLst/>
          </a:prstGeom>
        </p:spPr>
      </p:pic>
      <p:pic>
        <p:nvPicPr>
          <p:cNvPr id="7" name="Grafik 6">
            <a:extLst>
              <a:ext uri="{FF2B5EF4-FFF2-40B4-BE49-F238E27FC236}">
                <a16:creationId xmlns:a16="http://schemas.microsoft.com/office/drawing/2014/main" id="{1851AF65-41EF-3D23-C7A2-E9A877D6BD05}"/>
              </a:ext>
            </a:extLst>
          </p:cNvPr>
          <p:cNvPicPr>
            <a:picLocks noChangeAspect="1"/>
          </p:cNvPicPr>
          <p:nvPr/>
        </p:nvPicPr>
        <p:blipFill>
          <a:blip r:embed="rId3"/>
          <a:stretch>
            <a:fillRect/>
          </a:stretch>
        </p:blipFill>
        <p:spPr>
          <a:xfrm>
            <a:off x="7164288" y="6064836"/>
            <a:ext cx="1124389" cy="299499"/>
          </a:xfrm>
          <a:prstGeom prst="rect">
            <a:avLst/>
          </a:prstGeom>
        </p:spPr>
      </p:pic>
    </p:spTree>
    <p:extLst>
      <p:ext uri="{BB962C8B-B14F-4D97-AF65-F5344CB8AC3E}">
        <p14:creationId xmlns:p14="http://schemas.microsoft.com/office/powerpoint/2010/main" val="1233751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738187" y="692696"/>
            <a:ext cx="7667625" cy="792757"/>
          </a:xfrm>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sp>
        <p:nvSpPr>
          <p:cNvPr id="9" name="Fußzeilenplatzhalter 8"/>
          <p:cNvSpPr>
            <a:spLocks noGrp="1"/>
          </p:cNvSpPr>
          <p:nvPr>
            <p:ph type="ftr" sz="quarter" idx="11"/>
          </p:nvPr>
        </p:nvSpPr>
        <p:spPr>
          <a:xfrm>
            <a:off x="4359065" y="6364335"/>
            <a:ext cx="4212264" cy="274320"/>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101" name="Rectangle 5"/>
          <p:cNvSpPr>
            <a:spLocks noGrp="1" noChangeArrowheads="1"/>
          </p:cNvSpPr>
          <p:nvPr>
            <p:ph type="body" idx="4294967295"/>
          </p:nvPr>
        </p:nvSpPr>
        <p:spPr>
          <a:xfrm>
            <a:off x="307975" y="2492896"/>
            <a:ext cx="7866262" cy="2748826"/>
          </a:xfrm>
        </p:spPr>
        <p:txBody>
          <a:bodyPr>
            <a:normAutofit/>
          </a:bodyPr>
          <a:lstStyle/>
          <a:p>
            <a:pPr>
              <a:buNone/>
            </a:pPr>
            <a:endParaRPr lang="de-DE" sz="2400" dirty="0"/>
          </a:p>
          <a:p>
            <a:pPr>
              <a:buNone/>
            </a:pPr>
            <a:r>
              <a:rPr lang="de-DE" sz="3200" i="1" dirty="0">
                <a:effectLst>
                  <a:outerShdw blurRad="38100" dist="38100" dir="2700000" algn="tl">
                    <a:srgbClr val="000000">
                      <a:alpha val="43137"/>
                    </a:srgbClr>
                  </a:outerShdw>
                </a:effectLst>
              </a:rPr>
              <a:t>     </a:t>
            </a:r>
            <a:endParaRPr lang="de-DE" sz="2400" dirty="0">
              <a:solidFill>
                <a:srgbClr val="FFC000"/>
              </a:solidFill>
            </a:endParaRPr>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8" name="Textfeld 7">
            <a:extLst>
              <a:ext uri="{FF2B5EF4-FFF2-40B4-BE49-F238E27FC236}">
                <a16:creationId xmlns:a16="http://schemas.microsoft.com/office/drawing/2014/main" id="{3EDB295A-303A-C170-4030-0A4627B805F4}"/>
              </a:ext>
            </a:extLst>
          </p:cNvPr>
          <p:cNvSpPr txBox="1"/>
          <p:nvPr/>
        </p:nvSpPr>
        <p:spPr>
          <a:xfrm>
            <a:off x="1664803" y="3300419"/>
            <a:ext cx="5814392" cy="954107"/>
          </a:xfrm>
          <a:prstGeom prst="rect">
            <a:avLst/>
          </a:prstGeom>
          <a:noFill/>
        </p:spPr>
        <p:txBody>
          <a:bodyPr wrap="square">
            <a:spAutoFit/>
          </a:bodyPr>
          <a:lstStyle/>
          <a:p>
            <a:pPr algn="ctr"/>
            <a:r>
              <a:rPr lang="de-DE"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Nachfolgende Neuzüchtungen wurden anerkannt:    </a:t>
            </a:r>
          </a:p>
        </p:txBody>
      </p:sp>
      <p:pic>
        <p:nvPicPr>
          <p:cNvPr id="2" name="Grafik 1">
            <a:extLst>
              <a:ext uri="{FF2B5EF4-FFF2-40B4-BE49-F238E27FC236}">
                <a16:creationId xmlns:a16="http://schemas.microsoft.com/office/drawing/2014/main" id="{3B3DFB2F-293C-7B2E-BEBA-D214BED8AF97}"/>
              </a:ext>
            </a:extLst>
          </p:cNvPr>
          <p:cNvPicPr>
            <a:picLocks noChangeAspect="1"/>
          </p:cNvPicPr>
          <p:nvPr/>
        </p:nvPicPr>
        <p:blipFill>
          <a:blip r:embed="rId2"/>
          <a:stretch>
            <a:fillRect/>
          </a:stretch>
        </p:blipFill>
        <p:spPr>
          <a:xfrm>
            <a:off x="7202315" y="6096224"/>
            <a:ext cx="1006549" cy="268111"/>
          </a:xfrm>
          <a:prstGeom prst="rect">
            <a:avLst/>
          </a:prstGeom>
        </p:spPr>
      </p:pic>
    </p:spTree>
    <p:extLst>
      <p:ext uri="{BB962C8B-B14F-4D97-AF65-F5344CB8AC3E}">
        <p14:creationId xmlns:p14="http://schemas.microsoft.com/office/powerpoint/2010/main" val="452859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pic>
        <p:nvPicPr>
          <p:cNvPr id="4" name="Inhaltsplatzhalter 3">
            <a:extLst>
              <a:ext uri="{FF2B5EF4-FFF2-40B4-BE49-F238E27FC236}">
                <a16:creationId xmlns:a16="http://schemas.microsoft.com/office/drawing/2014/main" id="{85DBC71F-D9E8-51FB-6D21-784490E83F84}"/>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4855413" y="1961034"/>
            <a:ext cx="3321605" cy="3930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Fußzeilenplatzhalter 8"/>
          <p:cNvSpPr>
            <a:spLocks noGrp="1"/>
          </p:cNvSpPr>
          <p:nvPr>
            <p:ph type="ftr" sz="quarter" idx="11"/>
          </p:nvPr>
        </p:nvSpPr>
        <p:spPr>
          <a:xfrm>
            <a:off x="4485901" y="6337312"/>
            <a:ext cx="4060627" cy="365125"/>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8" name="Textfeld 7">
            <a:extLst>
              <a:ext uri="{FF2B5EF4-FFF2-40B4-BE49-F238E27FC236}">
                <a16:creationId xmlns:a16="http://schemas.microsoft.com/office/drawing/2014/main" id="{42406B3F-24A8-013F-0410-9076A0FD7DFD}"/>
              </a:ext>
            </a:extLst>
          </p:cNvPr>
          <p:cNvSpPr txBox="1"/>
          <p:nvPr/>
        </p:nvSpPr>
        <p:spPr>
          <a:xfrm>
            <a:off x="460375" y="3068960"/>
            <a:ext cx="3895601" cy="1200329"/>
          </a:xfrm>
          <a:prstGeom prst="rect">
            <a:avLst/>
          </a:prstGeom>
          <a:noFill/>
        </p:spPr>
        <p:txBody>
          <a:bodyPr wrap="square" rtlCol="0">
            <a:spAutoFit/>
          </a:bodyPr>
          <a:lstStyle/>
          <a:p>
            <a:pPr algn="just"/>
            <a:r>
              <a:rPr lang="de-DE" sz="1800" dirty="0">
                <a:effectLst/>
                <a:latin typeface="Arial" panose="020B0604020202020204" pitchFamily="34" charset="0"/>
                <a:ea typeface="Times New Roman" panose="02020603050405020304" pitchFamily="18" charset="0"/>
              </a:rPr>
              <a:t>Vor allem Körper, Kopfpunkte mit </a:t>
            </a:r>
            <a:r>
              <a:rPr lang="de-DE" sz="1800" dirty="0" err="1">
                <a:effectLst/>
                <a:latin typeface="Arial" panose="020B0604020202020204" pitchFamily="34" charset="0"/>
                <a:ea typeface="Times New Roman" panose="02020603050405020304" pitchFamily="18" charset="0"/>
              </a:rPr>
              <a:t>Wammenausbildung</a:t>
            </a:r>
            <a:r>
              <a:rPr lang="de-DE" sz="1800" dirty="0">
                <a:effectLst/>
                <a:latin typeface="Arial" panose="020B0604020202020204" pitchFamily="34" charset="0"/>
                <a:ea typeface="Times New Roman" panose="02020603050405020304" pitchFamily="18" charset="0"/>
              </a:rPr>
              <a:t> und Farbe der Tiere waren bei den meisten in Ordnung.</a:t>
            </a:r>
            <a:endParaRPr lang="de-DE" dirty="0"/>
          </a:p>
        </p:txBody>
      </p:sp>
      <p:sp>
        <p:nvSpPr>
          <p:cNvPr id="10" name="Textfeld 9">
            <a:extLst>
              <a:ext uri="{FF2B5EF4-FFF2-40B4-BE49-F238E27FC236}">
                <a16:creationId xmlns:a16="http://schemas.microsoft.com/office/drawing/2014/main" id="{8675ED36-D4D3-37CD-9E42-91B9D1104A83}"/>
              </a:ext>
            </a:extLst>
          </p:cNvPr>
          <p:cNvSpPr txBox="1"/>
          <p:nvPr/>
        </p:nvSpPr>
        <p:spPr>
          <a:xfrm>
            <a:off x="460375" y="2114122"/>
            <a:ext cx="3031505" cy="708912"/>
          </a:xfrm>
          <a:prstGeom prst="rect">
            <a:avLst/>
          </a:prstGeom>
          <a:noFill/>
        </p:spPr>
        <p:txBody>
          <a:bodyPr wrap="square" rtlCol="0">
            <a:spAutoFit/>
          </a:bodyPr>
          <a:lstStyle/>
          <a:p>
            <a:pPr>
              <a:lnSpc>
                <a:spcPct val="115000"/>
              </a:lnSpc>
              <a:spcAft>
                <a:spcPts val="1000"/>
              </a:spcAft>
            </a:pPr>
            <a:r>
              <a:rPr lang="de-DE" sz="18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Syrische Wammentauben,</a:t>
            </a:r>
            <a:r>
              <a:rPr lang="de-DE" sz="18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Rezessiv Rot</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D57C0EF5-2B55-4C50-B6EB-60EBE4B67BF4}"/>
              </a:ext>
            </a:extLst>
          </p:cNvPr>
          <p:cNvPicPr>
            <a:picLocks noChangeAspect="1"/>
          </p:cNvPicPr>
          <p:nvPr/>
        </p:nvPicPr>
        <p:blipFill>
          <a:blip r:embed="rId3"/>
          <a:stretch>
            <a:fillRect/>
          </a:stretch>
        </p:blipFill>
        <p:spPr>
          <a:xfrm>
            <a:off x="7194430" y="6069201"/>
            <a:ext cx="1006549" cy="268111"/>
          </a:xfrm>
          <a:prstGeom prst="rect">
            <a:avLst/>
          </a:prstGeom>
        </p:spPr>
      </p:pic>
    </p:spTree>
    <p:extLst>
      <p:ext uri="{BB962C8B-B14F-4D97-AF65-F5344CB8AC3E}">
        <p14:creationId xmlns:p14="http://schemas.microsoft.com/office/powerpoint/2010/main" val="3131414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pic>
        <p:nvPicPr>
          <p:cNvPr id="4" name="Inhaltsplatzhalter 3">
            <a:extLst>
              <a:ext uri="{FF2B5EF4-FFF2-40B4-BE49-F238E27FC236}">
                <a16:creationId xmlns:a16="http://schemas.microsoft.com/office/drawing/2014/main" id="{1F1DE0D4-933F-9F88-35E6-6B5368E7AED1}"/>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4850533" y="1963895"/>
            <a:ext cx="3434605" cy="4041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Fußzeilenplatzhalter 8"/>
          <p:cNvSpPr>
            <a:spLocks noGrp="1"/>
          </p:cNvSpPr>
          <p:nvPr>
            <p:ph type="ftr" sz="quarter" idx="11"/>
          </p:nvPr>
        </p:nvSpPr>
        <p:spPr>
          <a:xfrm>
            <a:off x="4423804" y="6432636"/>
            <a:ext cx="4060627" cy="365125"/>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8" name="Textfeld 7">
            <a:extLst>
              <a:ext uri="{FF2B5EF4-FFF2-40B4-BE49-F238E27FC236}">
                <a16:creationId xmlns:a16="http://schemas.microsoft.com/office/drawing/2014/main" id="{8C8EDCF1-DB3F-76C4-5F79-B8D6B9B49343}"/>
              </a:ext>
            </a:extLst>
          </p:cNvPr>
          <p:cNvSpPr txBox="1"/>
          <p:nvPr/>
        </p:nvSpPr>
        <p:spPr>
          <a:xfrm>
            <a:off x="196454" y="2804611"/>
            <a:ext cx="4492675" cy="2400657"/>
          </a:xfrm>
          <a:prstGeom prst="rect">
            <a:avLst/>
          </a:prstGeom>
          <a:noFill/>
        </p:spPr>
        <p:txBody>
          <a:bodyPr wrap="square" rtlCol="0">
            <a:spAutoFit/>
          </a:bodyPr>
          <a:lstStyle/>
          <a:p>
            <a:endParaRPr lang="de-DE" sz="2400" dirty="0">
              <a:latin typeface="Arial" panose="020B0604020202020204" pitchFamily="34" charset="0"/>
              <a:ea typeface="Times New Roman" panose="02020603050405020304" pitchFamily="18" charset="0"/>
            </a:endParaRPr>
          </a:p>
          <a:p>
            <a:pPr algn="just"/>
            <a:r>
              <a:rPr lang="de-DE" sz="1800" dirty="0">
                <a:effectLst/>
                <a:latin typeface="Arial" panose="020B0604020202020204" pitchFamily="34" charset="0"/>
                <a:ea typeface="Times New Roman" panose="02020603050405020304" pitchFamily="18" charset="0"/>
              </a:rPr>
              <a:t>Die Kopfprofile und Figuren wurden im Vergleich zu früheren Vorstellungen deutlich verbessert. Bei der Farbe ist noch Zuchtarbeit nötig um sie gleichmäßiger er- scheinen zu lassen. Fleckiges Gefieder und Rosteinlagerungen sind hier zu verbessern.</a:t>
            </a:r>
            <a:endParaRPr lang="de-DE" dirty="0"/>
          </a:p>
        </p:txBody>
      </p:sp>
      <p:sp>
        <p:nvSpPr>
          <p:cNvPr id="10" name="Textfeld 9">
            <a:extLst>
              <a:ext uri="{FF2B5EF4-FFF2-40B4-BE49-F238E27FC236}">
                <a16:creationId xmlns:a16="http://schemas.microsoft.com/office/drawing/2014/main" id="{64D328A0-1DE8-B79C-413F-72D2D006FC79}"/>
              </a:ext>
            </a:extLst>
          </p:cNvPr>
          <p:cNvSpPr txBox="1"/>
          <p:nvPr/>
        </p:nvSpPr>
        <p:spPr>
          <a:xfrm>
            <a:off x="196453" y="2132856"/>
            <a:ext cx="3434605" cy="708912"/>
          </a:xfrm>
          <a:prstGeom prst="rect">
            <a:avLst/>
          </a:prstGeom>
          <a:noFill/>
        </p:spPr>
        <p:txBody>
          <a:bodyPr wrap="square" rtlCol="0">
            <a:spAutoFit/>
          </a:bodyPr>
          <a:lstStyle/>
          <a:p>
            <a:pPr>
              <a:lnSpc>
                <a:spcPct val="115000"/>
              </a:lnSpc>
              <a:spcAft>
                <a:spcPts val="1000"/>
              </a:spcAft>
            </a:pPr>
            <a:r>
              <a:rPr lang="de-DE"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Deutsche Schautauben,</a:t>
            </a:r>
            <a:r>
              <a:rPr lang="de-DE"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de-DE" sz="18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Andalusierfarbig</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614BB36F-EC98-F4A0-41F1-96C6835D6163}"/>
              </a:ext>
            </a:extLst>
          </p:cNvPr>
          <p:cNvPicPr>
            <a:picLocks noChangeAspect="1"/>
          </p:cNvPicPr>
          <p:nvPr/>
        </p:nvPicPr>
        <p:blipFill>
          <a:blip r:embed="rId3"/>
          <a:stretch>
            <a:fillRect/>
          </a:stretch>
        </p:blipFill>
        <p:spPr>
          <a:xfrm>
            <a:off x="7164288" y="6176129"/>
            <a:ext cx="1006549" cy="268111"/>
          </a:xfrm>
          <a:prstGeom prst="rect">
            <a:avLst/>
          </a:prstGeom>
        </p:spPr>
      </p:pic>
    </p:spTree>
    <p:extLst>
      <p:ext uri="{BB962C8B-B14F-4D97-AF65-F5344CB8AC3E}">
        <p14:creationId xmlns:p14="http://schemas.microsoft.com/office/powerpoint/2010/main" val="295843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pic>
        <p:nvPicPr>
          <p:cNvPr id="4" name="Inhaltsplatzhalter 3">
            <a:extLst>
              <a:ext uri="{FF2B5EF4-FFF2-40B4-BE49-F238E27FC236}">
                <a16:creationId xmlns:a16="http://schemas.microsoft.com/office/drawing/2014/main" id="{0F326DE8-8A1D-2C32-45A2-7EF9D7E8D510}"/>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4716018" y="2708920"/>
            <a:ext cx="3675423" cy="32470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Fußzeilenplatzhalter 8"/>
          <p:cNvSpPr>
            <a:spLocks noGrp="1"/>
          </p:cNvSpPr>
          <p:nvPr>
            <p:ph type="ftr" sz="quarter" idx="11"/>
          </p:nvPr>
        </p:nvSpPr>
        <p:spPr>
          <a:xfrm>
            <a:off x="4523415" y="6448211"/>
            <a:ext cx="4060627" cy="365125"/>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5" name="Textfeld 4">
            <a:extLst>
              <a:ext uri="{FF2B5EF4-FFF2-40B4-BE49-F238E27FC236}">
                <a16:creationId xmlns:a16="http://schemas.microsoft.com/office/drawing/2014/main" id="{5A27059E-A65A-75BA-7824-F450C39A0E2E}"/>
              </a:ext>
            </a:extLst>
          </p:cNvPr>
          <p:cNvSpPr txBox="1"/>
          <p:nvPr/>
        </p:nvSpPr>
        <p:spPr>
          <a:xfrm>
            <a:off x="155575" y="3157504"/>
            <a:ext cx="4272409" cy="3416320"/>
          </a:xfrm>
          <a:prstGeom prst="rect">
            <a:avLst/>
          </a:prstGeom>
          <a:noFill/>
        </p:spPr>
        <p:txBody>
          <a:bodyPr wrap="square" rtlCol="0">
            <a:spAutoFit/>
          </a:bodyPr>
          <a:lstStyle/>
          <a:p>
            <a:pPr algn="just"/>
            <a:r>
              <a:rPr lang="de-DE" sz="1800" dirty="0">
                <a:effectLst/>
                <a:latin typeface="Arial" panose="020B0604020202020204" pitchFamily="34" charset="0"/>
                <a:ea typeface="Times New Roman" panose="02020603050405020304" pitchFamily="18" charset="0"/>
              </a:rPr>
              <a:t>Sie machten einen sehr einheitlichen Eindruck. Die Kopfprofile waren mehrheitlich in Ordnung. Probleme bestanden vereinzelt in der Haltung. Einem Jungvogel fehlte es an der nötigen Schnabelsubstanz. Das Farbbild zeigte sich typisch.</a:t>
            </a:r>
            <a:r>
              <a:rPr lang="de-DE" dirty="0">
                <a:latin typeface="Arial" panose="020B0604020202020204" pitchFamily="34" charset="0"/>
                <a:ea typeface="Times New Roman" panose="02020603050405020304" pitchFamily="18" charset="0"/>
              </a:rPr>
              <a:t> D</a:t>
            </a:r>
            <a:r>
              <a:rPr lang="de-DE" sz="1800" dirty="0">
                <a:effectLst/>
                <a:latin typeface="Arial" panose="020B0604020202020204" pitchFamily="34" charset="0"/>
                <a:ea typeface="Times New Roman" panose="02020603050405020304" pitchFamily="18" charset="0"/>
              </a:rPr>
              <a:t>ie Farbenschläge </a:t>
            </a:r>
            <a:r>
              <a:rPr lang="de-DE" sz="1800" b="1" dirty="0">
                <a:effectLst/>
                <a:latin typeface="Arial" panose="020B0604020202020204" pitchFamily="34" charset="0"/>
                <a:ea typeface="Times New Roman" panose="02020603050405020304" pitchFamily="18" charset="0"/>
              </a:rPr>
              <a:t>Blau-</a:t>
            </a:r>
            <a:r>
              <a:rPr lang="de-DE" sz="1800" b="1" dirty="0" err="1">
                <a:effectLst/>
                <a:latin typeface="Arial" panose="020B0604020202020204" pitchFamily="34" charset="0"/>
                <a:ea typeface="Times New Roman" panose="02020603050405020304" pitchFamily="18" charset="0"/>
              </a:rPr>
              <a:t>milky</a:t>
            </a:r>
            <a:r>
              <a:rPr lang="de-DE" sz="1800" b="1" dirty="0">
                <a:effectLst/>
                <a:latin typeface="Arial" panose="020B0604020202020204" pitchFamily="34" charset="0"/>
                <a:ea typeface="Times New Roman" panose="02020603050405020304" pitchFamily="18" charset="0"/>
              </a:rPr>
              <a:t> ohne Binden, Blau-</a:t>
            </a:r>
            <a:r>
              <a:rPr lang="de-DE" sz="1800" b="1" dirty="0" err="1">
                <a:effectLst/>
                <a:latin typeface="Arial" panose="020B0604020202020204" pitchFamily="34" charset="0"/>
                <a:ea typeface="Times New Roman" panose="02020603050405020304" pitchFamily="18" charset="0"/>
              </a:rPr>
              <a:t>milky</a:t>
            </a:r>
            <a:r>
              <a:rPr lang="de-DE" sz="1800" b="1" dirty="0">
                <a:effectLst/>
                <a:latin typeface="Arial" panose="020B0604020202020204" pitchFamily="34" charset="0"/>
                <a:ea typeface="Times New Roman" panose="02020603050405020304" pitchFamily="18" charset="0"/>
              </a:rPr>
              <a:t>-gehämmert</a:t>
            </a:r>
            <a:r>
              <a:rPr lang="de-DE" sz="1800" dirty="0">
                <a:effectLst/>
                <a:latin typeface="Arial" panose="020B0604020202020204" pitchFamily="34" charset="0"/>
                <a:ea typeface="Times New Roman" panose="02020603050405020304" pitchFamily="18" charset="0"/>
              </a:rPr>
              <a:t> und </a:t>
            </a:r>
            <a:r>
              <a:rPr lang="de-DE" sz="1800" b="1" dirty="0">
                <a:effectLst/>
                <a:latin typeface="Arial" panose="020B0604020202020204" pitchFamily="34" charset="0"/>
                <a:ea typeface="Times New Roman" panose="02020603050405020304" pitchFamily="18" charset="0"/>
              </a:rPr>
              <a:t>Blau-</a:t>
            </a:r>
            <a:r>
              <a:rPr lang="de-DE" sz="1800" b="1" dirty="0" err="1">
                <a:effectLst/>
                <a:latin typeface="Arial" panose="020B0604020202020204" pitchFamily="34" charset="0"/>
                <a:ea typeface="Times New Roman" panose="02020603050405020304" pitchFamily="18" charset="0"/>
              </a:rPr>
              <a:t>milky</a:t>
            </a:r>
            <a:r>
              <a:rPr lang="de-DE" sz="1800" b="1" dirty="0">
                <a:effectLst/>
                <a:latin typeface="Arial" panose="020B0604020202020204" pitchFamily="34" charset="0"/>
                <a:ea typeface="Times New Roman" panose="02020603050405020304" pitchFamily="18" charset="0"/>
              </a:rPr>
              <a:t>-dunkelgehämmert</a:t>
            </a:r>
            <a:r>
              <a:rPr lang="de-DE" sz="1800" dirty="0">
                <a:effectLst/>
                <a:latin typeface="Arial" panose="020B0604020202020204" pitchFamily="34" charset="0"/>
                <a:ea typeface="Times New Roman" panose="02020603050405020304" pitchFamily="18" charset="0"/>
              </a:rPr>
              <a:t> werden mit in den Standard aufgenommen.</a:t>
            </a:r>
            <a:endParaRPr lang="de-DE" dirty="0"/>
          </a:p>
          <a:p>
            <a:pPr algn="just">
              <a:buNone/>
            </a:pPr>
            <a:endParaRPr lang="de-DE" dirty="0"/>
          </a:p>
        </p:txBody>
      </p:sp>
      <p:sp>
        <p:nvSpPr>
          <p:cNvPr id="10" name="Textfeld 9">
            <a:extLst>
              <a:ext uri="{FF2B5EF4-FFF2-40B4-BE49-F238E27FC236}">
                <a16:creationId xmlns:a16="http://schemas.microsoft.com/office/drawing/2014/main" id="{65E4223A-C00B-D64E-3B0E-738253C2C2E0}"/>
              </a:ext>
            </a:extLst>
          </p:cNvPr>
          <p:cNvSpPr txBox="1"/>
          <p:nvPr/>
        </p:nvSpPr>
        <p:spPr>
          <a:xfrm>
            <a:off x="155575" y="1902402"/>
            <a:ext cx="5061520" cy="1346010"/>
          </a:xfrm>
          <a:prstGeom prst="rect">
            <a:avLst/>
          </a:prstGeom>
          <a:noFill/>
        </p:spPr>
        <p:txBody>
          <a:bodyPr wrap="square" rtlCol="0">
            <a:spAutoFit/>
          </a:bodyPr>
          <a:lstStyle/>
          <a:p>
            <a:pPr>
              <a:lnSpc>
                <a:spcPct val="115000"/>
              </a:lnSpc>
              <a:spcAft>
                <a:spcPts val="1000"/>
              </a:spcAft>
            </a:pPr>
            <a:r>
              <a:rPr lang="de-DE"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Niederländische Schönheitsbrieftauben,</a:t>
            </a:r>
            <a:r>
              <a:rPr lang="de-DE"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Blau-</a:t>
            </a:r>
            <a:r>
              <a:rPr lang="de-DE" sz="18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milky</a:t>
            </a:r>
            <a:r>
              <a:rPr lang="de-DE"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mit Binden, Blau-</a:t>
            </a:r>
            <a:r>
              <a:rPr lang="de-DE" sz="18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milky</a:t>
            </a:r>
            <a:r>
              <a:rPr lang="de-DE"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ohne Binden, Blau-</a:t>
            </a:r>
            <a:r>
              <a:rPr lang="de-DE" sz="18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milky</a:t>
            </a:r>
            <a:r>
              <a:rPr lang="de-DE"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-gehämmert, Blau-</a:t>
            </a:r>
            <a:r>
              <a:rPr lang="de-DE" sz="18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milky</a:t>
            </a:r>
            <a:r>
              <a:rPr lang="de-DE"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-dunkelgehämmert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C7B74C24-9861-F1AA-6368-EBF8DFA4C136}"/>
              </a:ext>
            </a:extLst>
          </p:cNvPr>
          <p:cNvPicPr>
            <a:picLocks noChangeAspect="1"/>
          </p:cNvPicPr>
          <p:nvPr/>
        </p:nvPicPr>
        <p:blipFill>
          <a:blip r:embed="rId3"/>
          <a:stretch>
            <a:fillRect/>
          </a:stretch>
        </p:blipFill>
        <p:spPr>
          <a:xfrm>
            <a:off x="7236296" y="6223649"/>
            <a:ext cx="1006549" cy="268111"/>
          </a:xfrm>
          <a:prstGeom prst="rect">
            <a:avLst/>
          </a:prstGeom>
        </p:spPr>
      </p:pic>
    </p:spTree>
    <p:extLst>
      <p:ext uri="{BB962C8B-B14F-4D97-AF65-F5344CB8AC3E}">
        <p14:creationId xmlns:p14="http://schemas.microsoft.com/office/powerpoint/2010/main" val="773511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sp>
        <p:nvSpPr>
          <p:cNvPr id="4101" name="Rectangle 5"/>
          <p:cNvSpPr>
            <a:spLocks noGrp="1" noChangeArrowheads="1"/>
          </p:cNvSpPr>
          <p:nvPr>
            <p:ph sz="half" idx="1"/>
          </p:nvPr>
        </p:nvSpPr>
        <p:spPr>
          <a:xfrm>
            <a:off x="307976" y="2780928"/>
            <a:ext cx="4035422" cy="3436992"/>
          </a:xfrm>
        </p:spPr>
        <p:txBody>
          <a:bodyPr>
            <a:normAutofit/>
          </a:bodyPr>
          <a:lstStyle/>
          <a:p>
            <a:pPr>
              <a:buNone/>
            </a:pPr>
            <a:r>
              <a:rPr lang="de-DE"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2400" dirty="0">
              <a:solidFill>
                <a:srgbClr val="FFC000"/>
              </a:solidFill>
            </a:endParaRPr>
          </a:p>
        </p:txBody>
      </p:sp>
      <p:pic>
        <p:nvPicPr>
          <p:cNvPr id="4" name="Inhaltsplatzhalter 3">
            <a:extLst>
              <a:ext uri="{FF2B5EF4-FFF2-40B4-BE49-F238E27FC236}">
                <a16:creationId xmlns:a16="http://schemas.microsoft.com/office/drawing/2014/main" id="{A88B782E-424A-691F-A374-818154F3793B}"/>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6556678" y="1998542"/>
            <a:ext cx="2335802" cy="31985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Fußzeilenplatzhalter 8"/>
          <p:cNvSpPr>
            <a:spLocks noGrp="1"/>
          </p:cNvSpPr>
          <p:nvPr>
            <p:ph type="ftr" sz="quarter" idx="11"/>
          </p:nvPr>
        </p:nvSpPr>
        <p:spPr>
          <a:xfrm>
            <a:off x="4485902" y="6353652"/>
            <a:ext cx="4060627" cy="365125"/>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6D66DF23-C5C1-16A3-56A5-1B9BB9C606A4}"/>
              </a:ext>
            </a:extLst>
          </p:cNvPr>
          <p:cNvSpPr txBox="1"/>
          <p:nvPr/>
        </p:nvSpPr>
        <p:spPr>
          <a:xfrm>
            <a:off x="307975" y="2849732"/>
            <a:ext cx="4536504" cy="2862322"/>
          </a:xfrm>
          <a:prstGeom prst="rect">
            <a:avLst/>
          </a:prstGeom>
          <a:noFill/>
        </p:spPr>
        <p:txBody>
          <a:bodyPr wrap="square">
            <a:spAutoFit/>
          </a:bodyPr>
          <a:lstStyle/>
          <a:p>
            <a:pPr algn="just"/>
            <a:r>
              <a:rPr lang="de-DE" sz="1800" dirty="0">
                <a:effectLst/>
                <a:latin typeface="Arial" panose="020B0604020202020204" pitchFamily="34" charset="0"/>
                <a:ea typeface="Times New Roman" panose="02020603050405020304" pitchFamily="18" charset="0"/>
              </a:rPr>
              <a:t>Figürlich gefallen </a:t>
            </a:r>
            <a:r>
              <a:rPr lang="de-DE" dirty="0">
                <a:latin typeface="Arial" panose="020B0604020202020204" pitchFamily="34" charset="0"/>
                <a:ea typeface="Times New Roman" panose="02020603050405020304" pitchFamily="18" charset="0"/>
              </a:rPr>
              <a:t>konnten sie </a:t>
            </a:r>
            <a:r>
              <a:rPr lang="de-DE" sz="1800" dirty="0">
                <a:effectLst/>
                <a:latin typeface="Arial" panose="020B0604020202020204" pitchFamily="34" charset="0"/>
                <a:ea typeface="Times New Roman" panose="02020603050405020304" pitchFamily="18" charset="0"/>
              </a:rPr>
              <a:t>mit abgerundeten Figuren und Frontbreite, sowie breitem Stand. Vereinzelt ist auf mehr Sichtfreiheit zu achten. Die </a:t>
            </a:r>
            <a:r>
              <a:rPr lang="de-DE" sz="1800" dirty="0" err="1">
                <a:effectLst/>
                <a:latin typeface="Arial" panose="020B0604020202020204" pitchFamily="34" charset="0"/>
                <a:ea typeface="Times New Roman" panose="02020603050405020304" pitchFamily="18" charset="0"/>
              </a:rPr>
              <a:t>Bindenfarbe</a:t>
            </a:r>
            <a:r>
              <a:rPr lang="de-DE" sz="1800" dirty="0">
                <a:effectLst/>
                <a:latin typeface="Arial" panose="020B0604020202020204" pitchFamily="34" charset="0"/>
                <a:ea typeface="Times New Roman" panose="02020603050405020304" pitchFamily="18" charset="0"/>
              </a:rPr>
              <a:t> hätte bei einigen etwas reiner erscheinen können. Gefiederfalten führen zu unteren Punktzahlen. Der Farbenschlag </a:t>
            </a:r>
            <a:r>
              <a:rPr lang="de-DE" sz="1800" b="1" dirty="0" err="1">
                <a:effectLst/>
                <a:latin typeface="Arial" panose="020B0604020202020204" pitchFamily="34" charset="0"/>
                <a:ea typeface="Times New Roman" panose="02020603050405020304" pitchFamily="18" charset="0"/>
              </a:rPr>
              <a:t>Schietti</a:t>
            </a:r>
            <a:r>
              <a:rPr lang="de-DE" sz="1800" b="1" dirty="0">
                <a:effectLst/>
                <a:latin typeface="Arial" panose="020B0604020202020204" pitchFamily="34" charset="0"/>
                <a:ea typeface="Times New Roman" panose="02020603050405020304" pitchFamily="18" charset="0"/>
              </a:rPr>
              <a:t> Blau-gehämmert </a:t>
            </a:r>
            <a:r>
              <a:rPr lang="de-DE" sz="1800" dirty="0">
                <a:effectLst/>
                <a:latin typeface="Arial" panose="020B0604020202020204" pitchFamily="34" charset="0"/>
                <a:ea typeface="Times New Roman" panose="02020603050405020304" pitchFamily="18" charset="0"/>
              </a:rPr>
              <a:t>wird als Zeichnungsmuster-Variante von Blau mit Binden mit anerkannt.</a:t>
            </a:r>
            <a:endParaRPr lang="de-DE" sz="1800" dirty="0">
              <a:effectLst/>
              <a:latin typeface="Times New Roman" panose="02020603050405020304" pitchFamily="18" charset="0"/>
              <a:ea typeface="Times New Roman" panose="02020603050405020304" pitchFamily="18" charset="0"/>
            </a:endParaRPr>
          </a:p>
        </p:txBody>
      </p:sp>
      <p:sp>
        <p:nvSpPr>
          <p:cNvPr id="8" name="Textfeld 7">
            <a:extLst>
              <a:ext uri="{FF2B5EF4-FFF2-40B4-BE49-F238E27FC236}">
                <a16:creationId xmlns:a16="http://schemas.microsoft.com/office/drawing/2014/main" id="{A0EEBD19-B20B-2BF8-6F43-BD96BD6756DA}"/>
              </a:ext>
            </a:extLst>
          </p:cNvPr>
          <p:cNvSpPr txBox="1"/>
          <p:nvPr/>
        </p:nvSpPr>
        <p:spPr>
          <a:xfrm>
            <a:off x="320675" y="2007517"/>
            <a:ext cx="4645029" cy="708912"/>
          </a:xfrm>
          <a:prstGeom prst="rect">
            <a:avLst/>
          </a:prstGeom>
          <a:noFill/>
        </p:spPr>
        <p:txBody>
          <a:bodyPr wrap="square" rtlCol="0">
            <a:spAutoFit/>
          </a:bodyPr>
          <a:lstStyle/>
          <a:p>
            <a:pPr>
              <a:lnSpc>
                <a:spcPct val="115000"/>
              </a:lnSpc>
              <a:spcAft>
                <a:spcPts val="1000"/>
              </a:spcAft>
            </a:pPr>
            <a:r>
              <a:rPr lang="de-DE"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Modena,</a:t>
            </a:r>
            <a:r>
              <a:rPr lang="de-DE"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de-DE" sz="18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Schietti</a:t>
            </a:r>
            <a:r>
              <a:rPr lang="de-DE"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Blau mit Binden und </a:t>
            </a:r>
            <a:r>
              <a:rPr lang="de-DE" sz="18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Schietti</a:t>
            </a:r>
            <a:r>
              <a:rPr lang="de-DE"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Blau-gehämmert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Grafik 10">
            <a:extLst>
              <a:ext uri="{FF2B5EF4-FFF2-40B4-BE49-F238E27FC236}">
                <a16:creationId xmlns:a16="http://schemas.microsoft.com/office/drawing/2014/main" id="{39EB86C6-32B5-B429-0A70-11E69CF362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65704" y="3597835"/>
            <a:ext cx="1910552" cy="2381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Grafik 1">
            <a:extLst>
              <a:ext uri="{FF2B5EF4-FFF2-40B4-BE49-F238E27FC236}">
                <a16:creationId xmlns:a16="http://schemas.microsoft.com/office/drawing/2014/main" id="{4E90BA15-A0F6-9D87-1F33-47A6001F3427}"/>
              </a:ext>
            </a:extLst>
          </p:cNvPr>
          <p:cNvPicPr>
            <a:picLocks noChangeAspect="1"/>
          </p:cNvPicPr>
          <p:nvPr/>
        </p:nvPicPr>
        <p:blipFill>
          <a:blip r:embed="rId4"/>
          <a:stretch>
            <a:fillRect/>
          </a:stretch>
        </p:blipFill>
        <p:spPr>
          <a:xfrm>
            <a:off x="7221304" y="6085541"/>
            <a:ext cx="1006549" cy="268111"/>
          </a:xfrm>
          <a:prstGeom prst="rect">
            <a:avLst/>
          </a:prstGeom>
        </p:spPr>
      </p:pic>
    </p:spTree>
    <p:extLst>
      <p:ext uri="{BB962C8B-B14F-4D97-AF65-F5344CB8AC3E}">
        <p14:creationId xmlns:p14="http://schemas.microsoft.com/office/powerpoint/2010/main" val="2250045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ln>
            <a:solidFill>
              <a:schemeClr val="tx1"/>
            </a:solidFill>
            <a:prstDash val="solid"/>
          </a:ln>
        </p:spPr>
        <p:txBody>
          <a:bodyPr>
            <a:normAutofit/>
          </a:bodyPr>
          <a:lstStyle/>
          <a:p>
            <a:pPr algn="ct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VDRP-Tagung am 17./18.Juni 2023 in </a:t>
            </a:r>
            <a:r>
              <a:rPr lang="de-DE" sz="2400" b="1" i="1" u="sng" cap="none" dirty="0" err="1">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Mühbrook</a:t>
            </a: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a:t>
            </a:r>
            <a:b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br>
            <a:r>
              <a:rPr lang="de-DE" sz="2400" b="1" i="1" u="sng" cap="none"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itchFamily="34" charset="0"/>
              </a:rPr>
              <a:t>PV Schleswig-Holstein</a:t>
            </a:r>
          </a:p>
        </p:txBody>
      </p:sp>
      <p:pic>
        <p:nvPicPr>
          <p:cNvPr id="8" name="Inhaltsplatzhalter 7">
            <a:extLst>
              <a:ext uri="{FF2B5EF4-FFF2-40B4-BE49-F238E27FC236}">
                <a16:creationId xmlns:a16="http://schemas.microsoft.com/office/drawing/2014/main" id="{A608C268-4344-2D90-2978-AE515F9458F1}"/>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4687416" y="2276872"/>
            <a:ext cx="3657600" cy="3502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Fußzeilenplatzhalter 8"/>
          <p:cNvSpPr>
            <a:spLocks noGrp="1"/>
          </p:cNvSpPr>
          <p:nvPr>
            <p:ph type="ftr" sz="quarter" idx="11"/>
          </p:nvPr>
        </p:nvSpPr>
        <p:spPr>
          <a:xfrm>
            <a:off x="4500708" y="6342340"/>
            <a:ext cx="4060627" cy="365125"/>
          </a:xfrm>
        </p:spPr>
        <p:txBody>
          <a:bodyPr/>
          <a:lstStyle/>
          <a:p>
            <a:r>
              <a:rPr lang="en-US" dirty="0"/>
              <a:t>(c) BZA </a:t>
            </a:r>
            <a:r>
              <a:rPr lang="en-US" dirty="0" err="1"/>
              <a:t>Sparte</a:t>
            </a:r>
            <a:r>
              <a:rPr lang="en-US" dirty="0"/>
              <a:t> </a:t>
            </a:r>
            <a:r>
              <a:rPr lang="en-US" dirty="0" err="1"/>
              <a:t>Tauben</a:t>
            </a:r>
            <a:r>
              <a:rPr lang="en-US" dirty="0"/>
              <a:t> 2023</a:t>
            </a:r>
            <a:endParaRPr lang="de-DE" dirty="0"/>
          </a:p>
        </p:txBody>
      </p:sp>
      <p:sp>
        <p:nvSpPr>
          <p:cNvPr id="45058" name="AutoShape 2"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0" name="AutoShape 4"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5062" name="AutoShape 6" descr="Bildergebnis für Aktue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3" name="Textfeld 2">
            <a:extLst>
              <a:ext uri="{FF2B5EF4-FFF2-40B4-BE49-F238E27FC236}">
                <a16:creationId xmlns:a16="http://schemas.microsoft.com/office/drawing/2014/main" id="{1A622734-C061-47EA-7961-B6015E4CE915}"/>
              </a:ext>
            </a:extLst>
          </p:cNvPr>
          <p:cNvSpPr txBox="1"/>
          <p:nvPr/>
        </p:nvSpPr>
        <p:spPr>
          <a:xfrm>
            <a:off x="307975" y="2726517"/>
            <a:ext cx="4008403" cy="3139321"/>
          </a:xfrm>
          <a:prstGeom prst="rect">
            <a:avLst/>
          </a:prstGeom>
          <a:noFill/>
        </p:spPr>
        <p:txBody>
          <a:bodyPr wrap="square" rtlCol="0">
            <a:spAutoFit/>
          </a:bodyPr>
          <a:lstStyle/>
          <a:p>
            <a:pPr algn="just"/>
            <a:r>
              <a:rPr lang="de-DE" sz="1800" dirty="0">
                <a:effectLst/>
                <a:latin typeface="Arial" panose="020B0604020202020204" pitchFamily="34" charset="0"/>
                <a:ea typeface="Times New Roman" panose="02020603050405020304" pitchFamily="18" charset="0"/>
              </a:rPr>
              <a:t>Sie zeigten sich Blasfreudig und in typischer Haltung.</a:t>
            </a:r>
            <a:r>
              <a:rPr lang="de-DE" sz="1800" b="1" dirty="0">
                <a:effectLst/>
                <a:latin typeface="Arial" panose="020B0604020202020204" pitchFamily="34" charset="0"/>
                <a:ea typeface="Times New Roman" panose="02020603050405020304" pitchFamily="18" charset="0"/>
              </a:rPr>
              <a:t> </a:t>
            </a:r>
            <a:r>
              <a:rPr lang="de-DE" sz="1800" dirty="0">
                <a:effectLst/>
                <a:latin typeface="Arial" panose="020B0604020202020204" pitchFamily="34" charset="0"/>
                <a:ea typeface="Times New Roman" panose="02020603050405020304" pitchFamily="18" charset="0"/>
              </a:rPr>
              <a:t>Eine Jungtäubin erschien in der Hinterpartie zu lang. An der Reinheit der Deckenfarbe muss zukünftig noch züchterisch gearbeitet werden, aber farblich sind sie dem Zuchtstand der anerkannten Kupfer-</a:t>
            </a:r>
            <a:r>
              <a:rPr lang="de-DE" sz="1800" dirty="0" err="1">
                <a:effectLst/>
                <a:latin typeface="Arial" panose="020B0604020202020204" pitchFamily="34" charset="0"/>
                <a:ea typeface="Times New Roman" panose="02020603050405020304" pitchFamily="18" charset="0"/>
              </a:rPr>
              <a:t>schwarzflügel</a:t>
            </a:r>
            <a:r>
              <a:rPr lang="de-DE" sz="1800" dirty="0">
                <a:effectLst/>
                <a:latin typeface="Arial" panose="020B0604020202020204" pitchFamily="34" charset="0"/>
                <a:ea typeface="Times New Roman" panose="02020603050405020304" pitchFamily="18" charset="0"/>
              </a:rPr>
              <a:t> ebenbürtig. Genügend Vorderlänge, gerade bei den Täubinnen, sollte im Auge behalten werden.</a:t>
            </a:r>
            <a:endParaRPr lang="de-DE" dirty="0"/>
          </a:p>
        </p:txBody>
      </p:sp>
      <p:sp>
        <p:nvSpPr>
          <p:cNvPr id="5" name="Inhaltsplatzhalter 4">
            <a:extLst>
              <a:ext uri="{FF2B5EF4-FFF2-40B4-BE49-F238E27FC236}">
                <a16:creationId xmlns:a16="http://schemas.microsoft.com/office/drawing/2014/main" id="{EF53C68A-AD89-CEB3-E256-2049F8E04591}"/>
              </a:ext>
            </a:extLst>
          </p:cNvPr>
          <p:cNvSpPr>
            <a:spLocks noGrp="1"/>
          </p:cNvSpPr>
          <p:nvPr>
            <p:ph sz="half" idx="1"/>
          </p:nvPr>
        </p:nvSpPr>
        <p:spPr>
          <a:xfrm>
            <a:off x="307975" y="2033646"/>
            <a:ext cx="4187822" cy="809021"/>
          </a:xfrm>
        </p:spPr>
        <p:txBody>
          <a:bodyPr>
            <a:normAutofit/>
          </a:bodyPr>
          <a:lstStyle/>
          <a:p>
            <a:pPr marL="0" indent="0">
              <a:buNone/>
            </a:pPr>
            <a:r>
              <a:rPr lang="de-DE"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Niederbayerische Kröpfer,</a:t>
            </a:r>
            <a:r>
              <a:rPr lang="de-DE"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Gold-</a:t>
            </a:r>
            <a:r>
              <a:rPr lang="de-DE" sz="18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schwarzflügel</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pic>
        <p:nvPicPr>
          <p:cNvPr id="2" name="Grafik 1">
            <a:extLst>
              <a:ext uri="{FF2B5EF4-FFF2-40B4-BE49-F238E27FC236}">
                <a16:creationId xmlns:a16="http://schemas.microsoft.com/office/drawing/2014/main" id="{C916794F-829F-A5A1-4120-1A17E209797B}"/>
              </a:ext>
            </a:extLst>
          </p:cNvPr>
          <p:cNvPicPr>
            <a:picLocks noChangeAspect="1"/>
          </p:cNvPicPr>
          <p:nvPr/>
        </p:nvPicPr>
        <p:blipFill>
          <a:blip r:embed="rId3"/>
          <a:stretch>
            <a:fillRect/>
          </a:stretch>
        </p:blipFill>
        <p:spPr>
          <a:xfrm>
            <a:off x="7236296" y="6128827"/>
            <a:ext cx="1006549" cy="268111"/>
          </a:xfrm>
          <a:prstGeom prst="rect">
            <a:avLst/>
          </a:prstGeom>
        </p:spPr>
      </p:pic>
    </p:spTree>
    <p:extLst>
      <p:ext uri="{BB962C8B-B14F-4D97-AF65-F5344CB8AC3E}">
        <p14:creationId xmlns:p14="http://schemas.microsoft.com/office/powerpoint/2010/main" val="1980398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ebändert">
  <a:themeElements>
    <a:clrScheme name="Gebändert">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Gebändert">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ebändert">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TM03090430[[fn=Gebändert]]</Template>
  <TotalTime>0</TotalTime>
  <Words>2958</Words>
  <Application>Microsoft Office PowerPoint</Application>
  <PresentationFormat>Bildschirmpräsentation (4:3)</PresentationFormat>
  <Paragraphs>227</Paragraphs>
  <Slides>37</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37</vt:i4>
      </vt:variant>
    </vt:vector>
  </HeadingPairs>
  <TitlesOfParts>
    <vt:vector size="45" baseType="lpstr">
      <vt:lpstr>Arial</vt:lpstr>
      <vt:lpstr>Calibri</vt:lpstr>
      <vt:lpstr>Corbel</vt:lpstr>
      <vt:lpstr>Helvetica</vt:lpstr>
      <vt:lpstr>Times New Roman</vt:lpstr>
      <vt:lpstr>Verdana</vt:lpstr>
      <vt:lpstr>Wingdings</vt:lpstr>
      <vt:lpstr>Gebändert</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PowerPoint-Präsentation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lpstr>VDRP-Tagung am 17./18.Juni 2023 in Mühbrook/ PV Schleswig-Holstein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Federstrukturen bei Tauben</dc:title>
  <dc:creator>Bauer</dc:creator>
  <cp:lastModifiedBy>Ronald Bube</cp:lastModifiedBy>
  <cp:revision>67</cp:revision>
  <cp:lastPrinted>2023-06-15T16:25:51Z</cp:lastPrinted>
  <dcterms:created xsi:type="dcterms:W3CDTF">2008-09-27T21:58:42Z</dcterms:created>
  <dcterms:modified xsi:type="dcterms:W3CDTF">2023-06-15T17:47:56Z</dcterms:modified>
</cp:coreProperties>
</file>