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9" r:id="rId2"/>
    <p:sldId id="418" r:id="rId3"/>
    <p:sldId id="436" r:id="rId4"/>
    <p:sldId id="432" r:id="rId5"/>
    <p:sldId id="424" r:id="rId6"/>
    <p:sldId id="433" r:id="rId7"/>
    <p:sldId id="434" r:id="rId8"/>
    <p:sldId id="427" r:id="rId9"/>
    <p:sldId id="431" r:id="rId10"/>
    <p:sldId id="423" r:id="rId11"/>
    <p:sldId id="417" r:id="rId12"/>
    <p:sldId id="419" r:id="rId13"/>
    <p:sldId id="420" r:id="rId14"/>
    <p:sldId id="421" r:id="rId15"/>
    <p:sldId id="429" r:id="rId16"/>
    <p:sldId id="430" r:id="rId17"/>
    <p:sldId id="435" r:id="rId18"/>
    <p:sldId id="428" r:id="rId19"/>
    <p:sldId id="438" r:id="rId20"/>
    <p:sldId id="439" r:id="rId21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C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85" autoAdjust="0"/>
  </p:normalViewPr>
  <p:slideViewPr>
    <p:cSldViewPr>
      <p:cViewPr>
        <p:scale>
          <a:sx n="104" d="100"/>
          <a:sy n="104" d="100"/>
        </p:scale>
        <p:origin x="-174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2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9F39AC4F-6BAE-40ED-A22D-CC9EB385846F}" type="datetimeFigureOut">
              <a:rPr lang="de-DE" smtClean="0"/>
              <a:t>12.06.2018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F546F0C0-9F5B-4243-B8A9-F54734F2CBC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93462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2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6332"/>
          </a:xfrm>
          <a:prstGeom prst="rect">
            <a:avLst/>
          </a:prstGeom>
        </p:spPr>
        <p:txBody>
          <a:bodyPr vert="horz" lIns="91418" tIns="45710" rIns="91418" bIns="45710" rtlCol="0"/>
          <a:lstStyle>
            <a:lvl1pPr algn="r">
              <a:defRPr sz="1200"/>
            </a:lvl1pPr>
          </a:lstStyle>
          <a:p>
            <a:fld id="{B60B5A8C-1F7B-4ACA-B34B-8189F5109DA6}" type="datetimeFigureOut">
              <a:rPr lang="de-DE" smtClean="0"/>
              <a:t>12.06.2018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8" tIns="45710" rIns="91418" bIns="4571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18" tIns="45710" rIns="91418" bIns="4571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6332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5"/>
            <a:ext cx="2945659" cy="496332"/>
          </a:xfrm>
          <a:prstGeom prst="rect">
            <a:avLst/>
          </a:prstGeom>
        </p:spPr>
        <p:txBody>
          <a:bodyPr vert="horz" lIns="91418" tIns="45710" rIns="91418" bIns="45710" rtlCol="0" anchor="b"/>
          <a:lstStyle>
            <a:lvl1pPr algn="r">
              <a:defRPr sz="1200"/>
            </a:lvl1pPr>
          </a:lstStyle>
          <a:p>
            <a:fld id="{A9BC6E39-A0D8-462C-9848-22158424871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06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C6E39-A0D8-462C-9848-22158424871D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1274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8D11-D127-4C37-A852-EA8053F41F2F}" type="slidenum">
              <a:rPr lang="de-DE"/>
              <a:pPr/>
              <a:t>10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08" indent="-171408"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223631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8D11-D127-4C37-A852-EA8053F41F2F}" type="slidenum">
              <a:rPr lang="de-DE"/>
              <a:pPr/>
              <a:t>11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08" indent="-171408"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566570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8D11-D127-4C37-A852-EA8053F41F2F}" type="slidenum">
              <a:rPr lang="de-DE"/>
              <a:pPr/>
              <a:t>12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08" indent="-171408"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07594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8D11-D127-4C37-A852-EA8053F41F2F}" type="slidenum">
              <a:rPr lang="de-DE"/>
              <a:pPr/>
              <a:t>13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08" indent="-171408"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05804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8D11-D127-4C37-A852-EA8053F41F2F}" type="slidenum">
              <a:rPr lang="de-DE"/>
              <a:pPr/>
              <a:t>14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08" indent="-171408"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93447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8D11-D127-4C37-A852-EA8053F41F2F}" type="slidenum">
              <a:rPr lang="de-DE"/>
              <a:pPr/>
              <a:t>15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08" indent="-171408"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339053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8D11-D127-4C37-A852-EA8053F41F2F}" type="slidenum">
              <a:rPr lang="de-DE"/>
              <a:pPr/>
              <a:t>16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08" indent="-171408"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961378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8D11-D127-4C37-A852-EA8053F41F2F}" type="slidenum">
              <a:rPr lang="de-DE"/>
              <a:pPr/>
              <a:t>17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08" indent="-171408"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02645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8D11-D127-4C37-A852-EA8053F41F2F}" type="slidenum">
              <a:rPr lang="de-DE"/>
              <a:pPr/>
              <a:t>18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08" indent="-171408"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247719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8D11-D127-4C37-A852-EA8053F41F2F}" type="slidenum">
              <a:rPr lang="de-DE"/>
              <a:pPr/>
              <a:t>19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15023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8D11-D127-4C37-A852-EA8053F41F2F}" type="slidenum">
              <a:rPr lang="de-DE"/>
              <a:pPr/>
              <a:t>2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08" indent="-171408"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333439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de-DE" altLang="de-DE" smtClean="0">
                <a:solidFill>
                  <a:srgbClr val="000000"/>
                </a:solidFill>
              </a:rPr>
              <a:t>test</a:t>
            </a:r>
          </a:p>
        </p:txBody>
      </p:sp>
      <p:sp>
        <p:nvSpPr>
          <p:cNvPr id="11366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FB8DC62-5C0E-43B8-9EB2-4488CC2754A1}" type="slidenum">
              <a:rPr lang="de-DE" altLang="de-DE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20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136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54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8D11-D127-4C37-A852-EA8053F41F2F}" type="slidenum">
              <a:rPr lang="de-DE"/>
              <a:pPr/>
              <a:t>3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08" indent="-171408"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703527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8D11-D127-4C37-A852-EA8053F41F2F}" type="slidenum">
              <a:rPr lang="de-DE"/>
              <a:pPr/>
              <a:t>4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08" indent="-171408"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723415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8D11-D127-4C37-A852-EA8053F41F2F}" type="slidenum">
              <a:rPr lang="de-DE"/>
              <a:pPr/>
              <a:t>5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08" indent="-171408"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876851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8D11-D127-4C37-A852-EA8053F41F2F}" type="slidenum">
              <a:rPr lang="de-DE"/>
              <a:pPr/>
              <a:t>6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08" indent="-171408"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813086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8D11-D127-4C37-A852-EA8053F41F2F}" type="slidenum">
              <a:rPr lang="de-DE"/>
              <a:pPr/>
              <a:t>7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08" indent="-171408"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4241591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8D11-D127-4C37-A852-EA8053F41F2F}" type="slidenum">
              <a:rPr lang="de-DE"/>
              <a:pPr/>
              <a:t>8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08" indent="-171408">
              <a:buFontTx/>
              <a:buChar char="-"/>
            </a:pPr>
            <a:r>
              <a:rPr lang="de-DE" dirty="0" smtClean="0"/>
              <a:t>Farbenschläge</a:t>
            </a:r>
            <a:r>
              <a:rPr lang="de-DE" baseline="0" dirty="0" smtClean="0"/>
              <a:t> der Rasse vorerst „silberlack </a:t>
            </a:r>
            <a:r>
              <a:rPr lang="de-DE" baseline="0" dirty="0" err="1" smtClean="0"/>
              <a:t>etc</a:t>
            </a:r>
            <a:r>
              <a:rPr lang="de-DE" baseline="0" dirty="0" smtClean="0"/>
              <a:t>“ </a:t>
            </a:r>
            <a:r>
              <a:rPr lang="de-DE" baseline="0" dirty="0" smtClean="0">
                <a:sym typeface="Wingdings" panose="05000000000000000000" pitchFamily="2" charset="2"/>
              </a:rPr>
              <a:t> jetzt getupft  beides nicht 100%ig zutreffend</a:t>
            </a:r>
            <a:endParaRPr lang="de-DE" dirty="0" smtClean="0"/>
          </a:p>
          <a:p>
            <a:pPr marL="171408" indent="-171408">
              <a:buFontTx/>
              <a:buChar char="-"/>
            </a:pPr>
            <a:r>
              <a:rPr lang="de-DE" dirty="0" err="1" smtClean="0"/>
              <a:t>Halbmondtupfung</a:t>
            </a:r>
            <a:r>
              <a:rPr lang="de-DE" dirty="0" smtClean="0"/>
              <a:t> gestattet</a:t>
            </a:r>
          </a:p>
        </p:txBody>
      </p:sp>
    </p:spTree>
    <p:extLst>
      <p:ext uri="{BB962C8B-B14F-4D97-AF65-F5344CB8AC3E}">
        <p14:creationId xmlns:p14="http://schemas.microsoft.com/office/powerpoint/2010/main" val="1845612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de-DE"/>
              <a:t>test</a:t>
            </a:r>
          </a:p>
        </p:txBody>
      </p:sp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B8D11-D127-4C37-A852-EA8053F41F2F}" type="slidenum">
              <a:rPr lang="de-DE"/>
              <a:pPr/>
              <a:t>9</a:t>
            </a:fld>
            <a:endParaRPr lang="de-D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08" indent="-171408">
              <a:buFontTx/>
              <a:buChar char="-"/>
            </a:pPr>
            <a:r>
              <a:rPr lang="de-DE" dirty="0" smtClean="0"/>
              <a:t>Farbenschläge</a:t>
            </a:r>
            <a:r>
              <a:rPr lang="de-DE" baseline="0" dirty="0" smtClean="0"/>
              <a:t> der Rasse vorerst „silberlack </a:t>
            </a:r>
            <a:r>
              <a:rPr lang="de-DE" baseline="0" dirty="0" err="1" smtClean="0"/>
              <a:t>etc</a:t>
            </a:r>
            <a:r>
              <a:rPr lang="de-DE" baseline="0" dirty="0" smtClean="0"/>
              <a:t>“ </a:t>
            </a:r>
            <a:r>
              <a:rPr lang="de-DE" baseline="0" dirty="0" smtClean="0">
                <a:sym typeface="Wingdings" panose="05000000000000000000" pitchFamily="2" charset="2"/>
              </a:rPr>
              <a:t> jetzt getupft  beides nicht 100%ig zutreffend</a:t>
            </a:r>
            <a:endParaRPr lang="de-DE" dirty="0" smtClean="0"/>
          </a:p>
          <a:p>
            <a:pPr marL="171408" indent="-171408">
              <a:buFontTx/>
              <a:buChar char="-"/>
            </a:pPr>
            <a:r>
              <a:rPr lang="de-DE" dirty="0" err="1" smtClean="0"/>
              <a:t>Halbmondtupfung</a:t>
            </a:r>
            <a:r>
              <a:rPr lang="de-DE" dirty="0" smtClean="0"/>
              <a:t> gestattet</a:t>
            </a:r>
          </a:p>
        </p:txBody>
      </p:sp>
    </p:spTree>
    <p:extLst>
      <p:ext uri="{BB962C8B-B14F-4D97-AF65-F5344CB8AC3E}">
        <p14:creationId xmlns:p14="http://schemas.microsoft.com/office/powerpoint/2010/main" val="28325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15559-77F8-421C-9F33-04A90AA4F467}" type="datetime1">
              <a:rPr lang="de-DE" smtClean="0"/>
              <a:t>12.06.2018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D5EA-5386-4CBC-B0E6-5805A5EB2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7191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959E6-13C6-489E-84D8-FDE501424361}" type="datetime1">
              <a:rPr lang="de-DE" smtClean="0"/>
              <a:t>12.06.2018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D5EA-5386-4CBC-B0E6-5805A5EB2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6298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9E9D-3FB0-47C0-A4DA-A76D5FFDE17F}" type="datetime1">
              <a:rPr lang="de-DE" smtClean="0"/>
              <a:t>12.06.2018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D5EA-5386-4CBC-B0E6-5805A5EB2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411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F2746-1F93-4F29-9C22-51AC4200BCBE}" type="datetime1">
              <a:rPr lang="de-DE" smtClean="0"/>
              <a:t>12.06.2018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D5EA-5386-4CBC-B0E6-5805A5EB2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9118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F9C8C-4318-44D1-B434-163E5150D487}" type="datetime1">
              <a:rPr lang="de-DE" smtClean="0"/>
              <a:t>12.06.2018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D5EA-5386-4CBC-B0E6-5805A5EB2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865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8F7A0-317D-48AA-9038-D7221DBADB63}" type="datetime1">
              <a:rPr lang="de-DE" smtClean="0"/>
              <a:t>12.06.2018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D5EA-5386-4CBC-B0E6-5805A5EB2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955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71570-E419-4413-9792-732BE2C5AECA}" type="datetime1">
              <a:rPr lang="de-DE" smtClean="0"/>
              <a:t>12.06.2018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D5EA-5386-4CBC-B0E6-5805A5EB2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872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6954-8A55-4A8C-804D-AF6A27E5E9C8}" type="datetime1">
              <a:rPr lang="de-DE" smtClean="0"/>
              <a:t>12.06.2018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D5EA-5386-4CBC-B0E6-5805A5EB2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783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8A435-DB62-4054-87FB-2DC1BA8521BD}" type="datetime1">
              <a:rPr lang="de-DE" smtClean="0"/>
              <a:t>12.06.2018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D5EA-5386-4CBC-B0E6-5805A5EB2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1283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98CD-88A8-479C-A0F5-801777EE392E}" type="datetime1">
              <a:rPr lang="de-DE" smtClean="0"/>
              <a:t>12.06.2018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D5EA-5386-4CBC-B0E6-5805A5EB2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319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07E0D-02CD-49C5-A274-916C38E185D8}" type="datetime1">
              <a:rPr lang="de-DE" smtClean="0"/>
              <a:t>12.06.2018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D5EA-5386-4CBC-B0E6-5805A5EB2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303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BCAA">
            <a:alpha val="3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49876-9DFA-4886-8681-202310B47ACA}" type="datetime1">
              <a:rPr lang="de-DE" smtClean="0"/>
              <a:t>12.06.2018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EED5EA-5386-4CBC-B0E6-5805A5EB2B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186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BCAA">
            <a:alpha val="1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0" t="22806" r="24400" b="12418"/>
          <a:stretch/>
        </p:blipFill>
        <p:spPr>
          <a:xfrm flipH="1">
            <a:off x="2385438" y="116632"/>
            <a:ext cx="4373119" cy="3528392"/>
          </a:xfrm>
          <a:prstGeom prst="rect">
            <a:avLst/>
          </a:prstGeom>
        </p:spPr>
      </p:pic>
      <p:sp>
        <p:nvSpPr>
          <p:cNvPr id="6" name="AutoShape 53"/>
          <p:cNvSpPr txBox="1">
            <a:spLocks noChangeArrowheads="1"/>
          </p:cNvSpPr>
          <p:nvPr/>
        </p:nvSpPr>
        <p:spPr>
          <a:xfrm>
            <a:off x="215132" y="5157192"/>
            <a:ext cx="8928992" cy="7920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dirty="0"/>
              <a:t>Uli Freiberger </a:t>
            </a:r>
          </a:p>
          <a:p>
            <a:pPr marL="0" indent="0" algn="ctr">
              <a:buNone/>
            </a:pPr>
            <a:r>
              <a:rPr lang="de-DE" sz="2800" b="1" dirty="0" smtClean="0"/>
              <a:t>VDRP Tagung 2018</a:t>
            </a:r>
          </a:p>
          <a:p>
            <a:pPr marL="0" indent="0" algn="ctr">
              <a:buNone/>
            </a:pPr>
            <a:r>
              <a:rPr lang="de-DE" sz="2800" dirty="0" smtClean="0"/>
              <a:t>16. Juni 2018 I </a:t>
            </a:r>
            <a:r>
              <a:rPr lang="de-DE" sz="2800" dirty="0" err="1" smtClean="0"/>
              <a:t>Alexisbad</a:t>
            </a:r>
            <a:endParaRPr lang="de-DE" sz="2800" dirty="0" smtClean="0"/>
          </a:p>
          <a:p>
            <a:pPr marL="0" indent="0" algn="ctr">
              <a:buNone/>
            </a:pPr>
            <a:endParaRPr lang="de-DE" sz="2800" dirty="0" smtClean="0"/>
          </a:p>
          <a:p>
            <a:pPr marL="0" indent="0" algn="ctr">
              <a:buNone/>
            </a:pPr>
            <a:endParaRPr lang="de-DE" sz="2400" i="1" dirty="0" smtClean="0"/>
          </a:p>
          <a:p>
            <a:pPr algn="ctr">
              <a:buFont typeface="Times" pitchFamily="18" charset="0"/>
              <a:buNone/>
            </a:pPr>
            <a:endParaRPr lang="de-DE" sz="2800" i="1" dirty="0" smtClean="0"/>
          </a:p>
        </p:txBody>
      </p:sp>
      <p:sp>
        <p:nvSpPr>
          <p:cNvPr id="8" name="AutoShape 52"/>
          <p:cNvSpPr txBox="1">
            <a:spLocks noChangeArrowheads="1"/>
          </p:cNvSpPr>
          <p:nvPr/>
        </p:nvSpPr>
        <p:spPr>
          <a:xfrm>
            <a:off x="0" y="3809827"/>
            <a:ext cx="9144000" cy="1050925"/>
          </a:xfrm>
          <a:prstGeom prst="roundRect">
            <a:avLst>
              <a:gd name="adj" fmla="val 0"/>
            </a:avLst>
          </a:prstGeom>
        </p:spPr>
        <p:txBody>
          <a:bodyPr vert="horz" lIns="525600" tIns="46038" rIns="165600" bIns="11880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3200" i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Nachhaltigkeit in der tierischen Erzeugung</a:t>
            </a:r>
            <a:endParaRPr lang="de-DE" sz="3200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3564013"/>
            <a:ext cx="9144000" cy="1584175"/>
          </a:xfrm>
          <a:prstGeom prst="rect">
            <a:avLst/>
          </a:prstGeom>
          <a:solidFill>
            <a:srgbClr val="119149"/>
          </a:solidFill>
          <a:ln>
            <a:noFill/>
          </a:ln>
          <a:effectLst/>
          <a:extLst/>
        </p:spPr>
        <p:txBody>
          <a:bodyPr lIns="525600" tIns="46038" rIns="165600" bIns="118800" anchor="b"/>
          <a:lstStyle/>
          <a:p>
            <a:pPr algn="ctr" eaLnBrk="0" hangingPunct="0">
              <a:defRPr/>
            </a:pPr>
            <a:r>
              <a:rPr lang="de-DE" sz="48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Aktuelles aus dem BZA </a:t>
            </a:r>
          </a:p>
          <a:p>
            <a:pPr algn="ctr" eaLnBrk="0" hangingPunct="0">
              <a:defRPr/>
            </a:pPr>
            <a:r>
              <a:rPr lang="de-DE" sz="48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Sparte Geflügel</a:t>
            </a:r>
            <a:endParaRPr lang="de-DE" sz="4800" b="1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31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3459" r="13284"/>
          <a:stretch/>
        </p:blipFill>
        <p:spPr>
          <a:xfrm flipH="1">
            <a:off x="4989597" y="1677569"/>
            <a:ext cx="4110533" cy="4600786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938" y="1466380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9144000" cy="908719"/>
          </a:xfrm>
          <a:prstGeom prst="rect">
            <a:avLst/>
          </a:prstGeom>
          <a:solidFill>
            <a:srgbClr val="119149"/>
          </a:solidFill>
          <a:ln>
            <a:noFill/>
          </a:ln>
          <a:effectLst/>
          <a:extLst/>
        </p:spPr>
        <p:txBody>
          <a:bodyPr lIns="525600" tIns="46038" rIns="165600" bIns="118800" anchor="b"/>
          <a:lstStyle/>
          <a:p>
            <a:pPr eaLnBrk="0" hangingPunct="0">
              <a:defRPr/>
            </a:pPr>
            <a:r>
              <a:rPr lang="de-DE" sz="4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Neuanerkennung 2018</a:t>
            </a:r>
            <a:endParaRPr lang="de-DE" sz="4400" b="1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8465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Neu anerkannter Farbenschlag: </a:t>
            </a:r>
            <a:endParaRPr lang="de-DE" sz="2400" b="1" dirty="0" smtClean="0">
              <a:solidFill>
                <a:srgbClr val="FF0000"/>
              </a:solidFill>
            </a:endParaRPr>
          </a:p>
          <a:p>
            <a:r>
              <a:rPr lang="de-DE" sz="2400" b="1" dirty="0" err="1" smtClean="0"/>
              <a:t>Watermaalsche</a:t>
            </a:r>
            <a:r>
              <a:rPr lang="de-DE" sz="2400" b="1" dirty="0" smtClean="0"/>
              <a:t> Bartzwerge, </a:t>
            </a:r>
            <a:r>
              <a:rPr lang="de-DE" sz="2400" dirty="0" smtClean="0"/>
              <a:t>weiß-wachtelfarbig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78938" y="5517232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© Bultmann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388062" y="5453435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© Bultmann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1" t="376" r="3538" b="-358"/>
          <a:stretch/>
        </p:blipFill>
        <p:spPr>
          <a:xfrm flipH="1">
            <a:off x="179512" y="1688422"/>
            <a:ext cx="4698890" cy="458993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32870" y="5610917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© </a:t>
            </a:r>
            <a:r>
              <a:rPr lang="de-DE" b="1" dirty="0" err="1" smtClean="0">
                <a:solidFill>
                  <a:schemeClr val="bg1"/>
                </a:solidFill>
              </a:rPr>
              <a:t>Schellschmidt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7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3459" r="13284"/>
          <a:stretch/>
        </p:blipFill>
        <p:spPr>
          <a:xfrm>
            <a:off x="95309" y="1841884"/>
            <a:ext cx="4304109" cy="4817449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938" y="1466380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9144000" cy="908719"/>
          </a:xfrm>
          <a:prstGeom prst="rect">
            <a:avLst/>
          </a:prstGeom>
          <a:solidFill>
            <a:srgbClr val="119149"/>
          </a:solidFill>
          <a:ln>
            <a:noFill/>
          </a:ln>
          <a:effectLst/>
          <a:extLst/>
        </p:spPr>
        <p:txBody>
          <a:bodyPr lIns="525600" tIns="46038" rIns="165600" bIns="118800" anchor="b"/>
          <a:lstStyle/>
          <a:p>
            <a:pPr eaLnBrk="0" hangingPunct="0">
              <a:defRPr/>
            </a:pPr>
            <a:r>
              <a:rPr lang="de-DE" sz="4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Neuanerkennung 2018</a:t>
            </a:r>
            <a:endParaRPr lang="de-DE" sz="4400" b="1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30762"/>
            <a:ext cx="7832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 smtClean="0"/>
              <a:t>Watermaalsche</a:t>
            </a:r>
            <a:r>
              <a:rPr lang="de-DE" sz="2400" b="1" dirty="0" smtClean="0"/>
              <a:t> Bartzwerge, </a:t>
            </a:r>
            <a:r>
              <a:rPr lang="de-DE" sz="2400" dirty="0" smtClean="0"/>
              <a:t>weiß-wachtelfarbig im Vergleich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418" y="1244337"/>
            <a:ext cx="5734315" cy="513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5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938" y="1466380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9144000" cy="908719"/>
          </a:xfrm>
          <a:prstGeom prst="rect">
            <a:avLst/>
          </a:prstGeom>
          <a:solidFill>
            <a:srgbClr val="119149"/>
          </a:solidFill>
          <a:ln>
            <a:noFill/>
          </a:ln>
          <a:effectLst/>
          <a:extLst/>
        </p:spPr>
        <p:txBody>
          <a:bodyPr lIns="525600" tIns="46038" rIns="165600" bIns="118800" anchor="b"/>
          <a:lstStyle/>
          <a:p>
            <a:pPr eaLnBrk="0" hangingPunct="0">
              <a:defRPr/>
            </a:pPr>
            <a:r>
              <a:rPr lang="de-DE" sz="4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Neuanerkennung 2018</a:t>
            </a:r>
            <a:endParaRPr lang="de-DE" sz="4400" b="1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30762"/>
            <a:ext cx="87182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Neu anerkannte </a:t>
            </a:r>
            <a:r>
              <a:rPr lang="de-DE" sz="2400" b="1" dirty="0" smtClean="0">
                <a:solidFill>
                  <a:srgbClr val="FF0000"/>
                </a:solidFill>
              </a:rPr>
              <a:t>Rasse: </a:t>
            </a:r>
            <a:r>
              <a:rPr lang="de-DE" sz="2400" b="1" dirty="0" smtClean="0"/>
              <a:t>Dänische Zwerg-Landhühner,  </a:t>
            </a:r>
            <a:r>
              <a:rPr lang="de-DE" sz="2400" dirty="0" err="1" smtClean="0"/>
              <a:t>rebhuhnhalsig</a:t>
            </a:r>
            <a:endParaRPr lang="de-DE" sz="2400" dirty="0" smtClean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2" r="5097" b="2426"/>
          <a:stretch/>
        </p:blipFill>
        <p:spPr>
          <a:xfrm>
            <a:off x="78938" y="1814469"/>
            <a:ext cx="4565070" cy="4566050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31338" y="1618780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50" t="8265" r="24400" b="7909"/>
          <a:stretch/>
        </p:blipFill>
        <p:spPr>
          <a:xfrm flipH="1">
            <a:off x="4695833" y="1814469"/>
            <a:ext cx="4373119" cy="456605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31338" y="6011187"/>
            <a:ext cx="86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© Proll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220100" y="5939988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© </a:t>
            </a:r>
            <a:r>
              <a:rPr lang="de-DE" b="1" dirty="0" err="1" smtClean="0">
                <a:solidFill>
                  <a:schemeClr val="bg1"/>
                </a:solidFill>
              </a:rPr>
              <a:t>Schellschmidt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7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7995" r="25588" b="46"/>
          <a:stretch/>
        </p:blipFill>
        <p:spPr>
          <a:xfrm>
            <a:off x="141044" y="1844823"/>
            <a:ext cx="4824536" cy="4962063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938" y="1466380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9144000" cy="908719"/>
          </a:xfrm>
          <a:prstGeom prst="rect">
            <a:avLst/>
          </a:prstGeom>
          <a:solidFill>
            <a:srgbClr val="119149"/>
          </a:solidFill>
          <a:ln>
            <a:noFill/>
          </a:ln>
          <a:effectLst/>
          <a:extLst/>
        </p:spPr>
        <p:txBody>
          <a:bodyPr lIns="525600" tIns="46038" rIns="165600" bIns="118800" anchor="b"/>
          <a:lstStyle/>
          <a:p>
            <a:pPr eaLnBrk="0" hangingPunct="0">
              <a:defRPr/>
            </a:pPr>
            <a:r>
              <a:rPr lang="de-DE" sz="4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Neuanerkennung 2018</a:t>
            </a:r>
            <a:endParaRPr lang="de-DE" sz="4400" b="1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43459" y="924510"/>
            <a:ext cx="4242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Neu anerkannter Farbenschlag: </a:t>
            </a:r>
            <a:endParaRPr lang="de-DE" sz="2400" b="1" dirty="0" smtClean="0">
              <a:solidFill>
                <a:srgbClr val="FF0000"/>
              </a:solidFill>
            </a:endParaRPr>
          </a:p>
          <a:p>
            <a:r>
              <a:rPr lang="de-DE" sz="2400" b="1" dirty="0" smtClean="0"/>
              <a:t>Zwerg-Seidenhühner,  </a:t>
            </a:r>
            <a:r>
              <a:rPr lang="de-DE" sz="2400" dirty="0" err="1" smtClean="0"/>
              <a:t>splash</a:t>
            </a:r>
            <a:endParaRPr lang="de-DE" sz="2400" dirty="0" smtClean="0"/>
          </a:p>
        </p:txBody>
      </p:sp>
      <p:sp>
        <p:nvSpPr>
          <p:cNvPr id="11" name="Textfeld 10"/>
          <p:cNvSpPr txBox="1"/>
          <p:nvPr/>
        </p:nvSpPr>
        <p:spPr>
          <a:xfrm>
            <a:off x="78938" y="6271144"/>
            <a:ext cx="86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© Proll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8" r="8019"/>
          <a:stretch/>
        </p:blipFill>
        <p:spPr>
          <a:xfrm rot="16200000">
            <a:off x="4198665" y="1931194"/>
            <a:ext cx="5932330" cy="388738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5868144" y="6102588"/>
            <a:ext cx="86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© Proll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157060" y="1016842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Im Vergleich:</a:t>
            </a:r>
          </a:p>
          <a:p>
            <a:pPr algn="ctr"/>
            <a:r>
              <a:rPr lang="de-DE" b="1" dirty="0" smtClean="0"/>
              <a:t>weiß-schwarzgefleckt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311411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 t="6316" r="16137" b="14580"/>
          <a:stretch/>
        </p:blipFill>
        <p:spPr>
          <a:xfrm>
            <a:off x="4847979" y="2420257"/>
            <a:ext cx="3839025" cy="3897192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938" y="1466380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9144000" cy="908719"/>
          </a:xfrm>
          <a:prstGeom prst="rect">
            <a:avLst/>
          </a:prstGeom>
          <a:solidFill>
            <a:srgbClr val="119149"/>
          </a:solidFill>
          <a:ln>
            <a:noFill/>
          </a:ln>
          <a:effectLst/>
          <a:extLst/>
        </p:spPr>
        <p:txBody>
          <a:bodyPr lIns="525600" tIns="46038" rIns="165600" bIns="118800" anchor="b"/>
          <a:lstStyle/>
          <a:p>
            <a:pPr eaLnBrk="0" hangingPunct="0">
              <a:defRPr/>
            </a:pPr>
            <a:r>
              <a:rPr lang="de-DE" sz="4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Neuanerkennung 2018</a:t>
            </a:r>
            <a:endParaRPr lang="de-DE" sz="4400" b="1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30762"/>
            <a:ext cx="8664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Neu anerkannter Farbenschlag: </a:t>
            </a:r>
            <a:r>
              <a:rPr lang="de-DE" sz="2400" b="1" dirty="0" smtClean="0"/>
              <a:t>Jap. Legewachteln, </a:t>
            </a:r>
            <a:r>
              <a:rPr lang="de-DE" sz="2400" dirty="0" smtClean="0"/>
              <a:t>silber-wildfarbig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7148" r="4376" b="6079"/>
          <a:stretch/>
        </p:blipFill>
        <p:spPr>
          <a:xfrm flipH="1">
            <a:off x="93085" y="1700808"/>
            <a:ext cx="4478915" cy="4628214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79512" y="1852669"/>
            <a:ext cx="2253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0,1 silber-wildfarbig</a:t>
            </a:r>
            <a:endParaRPr lang="de-DE" sz="2000" dirty="0"/>
          </a:p>
        </p:txBody>
      </p:sp>
      <p:sp>
        <p:nvSpPr>
          <p:cNvPr id="9" name="Textfeld 8"/>
          <p:cNvSpPr txBox="1"/>
          <p:nvPr/>
        </p:nvSpPr>
        <p:spPr>
          <a:xfrm>
            <a:off x="6920548" y="5948117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© </a:t>
            </a:r>
            <a:r>
              <a:rPr lang="de-DE" b="1" dirty="0" err="1" smtClean="0">
                <a:solidFill>
                  <a:schemeClr val="bg1"/>
                </a:solidFill>
              </a:rPr>
              <a:t>Schellschmidt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3429" y="5861991"/>
            <a:ext cx="1638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© Mertensotto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917757" y="2571209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Im Vergleich:</a:t>
            </a:r>
          </a:p>
          <a:p>
            <a:pPr algn="ctr"/>
            <a:r>
              <a:rPr lang="de-DE" dirty="0" smtClean="0"/>
              <a:t>0,1 wildfarbig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75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938" y="1466380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9144000" cy="908719"/>
          </a:xfrm>
          <a:prstGeom prst="rect">
            <a:avLst/>
          </a:prstGeom>
          <a:solidFill>
            <a:srgbClr val="119149"/>
          </a:solidFill>
          <a:ln>
            <a:noFill/>
          </a:ln>
          <a:effectLst/>
          <a:extLst/>
        </p:spPr>
        <p:txBody>
          <a:bodyPr lIns="525600" tIns="46038" rIns="165600" bIns="118800" anchor="b"/>
          <a:lstStyle/>
          <a:p>
            <a:pPr eaLnBrk="0" hangingPunct="0">
              <a:defRPr/>
            </a:pPr>
            <a:r>
              <a:rPr lang="de-DE" sz="44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Standardänderungen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74931" y="1002347"/>
            <a:ext cx="9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Umbenennung Deutsche Wyandotten / Zwerg-Wyandotten:</a:t>
            </a:r>
          </a:p>
          <a:p>
            <a:pPr marL="342900" indent="-342900">
              <a:buFontTx/>
              <a:buChar char="-"/>
            </a:pPr>
            <a:r>
              <a:rPr lang="de-DE" sz="2400" dirty="0" smtClean="0"/>
              <a:t>extrem unterschiedliche Wyandotten-Typen innerhalb der EE</a:t>
            </a:r>
          </a:p>
          <a:p>
            <a:pPr marL="342900" indent="-342900">
              <a:buFontTx/>
              <a:buChar char="-"/>
            </a:pPr>
            <a:r>
              <a:rPr lang="de-DE" sz="2400" dirty="0" smtClean="0"/>
              <a:t>Harmonisierung der Zuchtrichtungen nicht realisierbar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t="7284" r="4344" b="2394"/>
          <a:stretch/>
        </p:blipFill>
        <p:spPr>
          <a:xfrm flipH="1">
            <a:off x="4660123" y="2348880"/>
            <a:ext cx="3856182" cy="419444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771917" y="6093296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© </a:t>
            </a:r>
            <a:r>
              <a:rPr lang="de-DE" b="1" dirty="0" err="1" smtClean="0">
                <a:solidFill>
                  <a:schemeClr val="bg1"/>
                </a:solidFill>
              </a:rPr>
              <a:t>Schellschmidt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10" name="Grafik 9" descr="C:\Users\User\Desktop\P104011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1" b="10722"/>
          <a:stretch/>
        </p:blipFill>
        <p:spPr bwMode="auto">
          <a:xfrm flipH="1">
            <a:off x="467544" y="2348880"/>
            <a:ext cx="3972548" cy="4194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8802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938" y="1466380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9144000" cy="908719"/>
          </a:xfrm>
          <a:prstGeom prst="rect">
            <a:avLst/>
          </a:prstGeom>
          <a:solidFill>
            <a:srgbClr val="119149"/>
          </a:solidFill>
          <a:ln>
            <a:noFill/>
          </a:ln>
          <a:effectLst/>
          <a:extLst/>
        </p:spPr>
        <p:txBody>
          <a:bodyPr lIns="525600" tIns="46038" rIns="165600" bIns="118800" anchor="b"/>
          <a:lstStyle/>
          <a:p>
            <a:pPr eaLnBrk="0" hangingPunct="0">
              <a:defRPr/>
            </a:pPr>
            <a:r>
              <a:rPr lang="de-DE" sz="44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Standardänderungen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-36512" y="1002347"/>
            <a:ext cx="921244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Standardgewicht Deutsche Zwerg-Wyandotten:</a:t>
            </a:r>
          </a:p>
          <a:p>
            <a:pPr marL="342900" indent="-342900">
              <a:buFontTx/>
              <a:buChar char="-"/>
            </a:pPr>
            <a:r>
              <a:rPr lang="de-DE" sz="2400" u="sng" dirty="0" smtClean="0"/>
              <a:t>Wägungen 2017 bei 64 Tieren:</a:t>
            </a:r>
          </a:p>
          <a:p>
            <a:pPr marL="800100" lvl="1" indent="-342900">
              <a:buFontTx/>
              <a:buChar char="-"/>
            </a:pPr>
            <a:r>
              <a:rPr lang="de-DE" sz="2200" dirty="0" smtClean="0"/>
              <a:t>kein 1,0 annähernd beim </a:t>
            </a:r>
            <a:r>
              <a:rPr lang="de-DE" sz="2200" dirty="0"/>
              <a:t>bisherigen Standardgewicht von 1,3 </a:t>
            </a:r>
            <a:r>
              <a:rPr lang="de-DE" sz="2200" dirty="0" smtClean="0"/>
              <a:t>kg</a:t>
            </a:r>
          </a:p>
          <a:p>
            <a:pPr marL="800100" lvl="1" indent="-342900">
              <a:buFontTx/>
              <a:buChar char="-"/>
            </a:pPr>
            <a:r>
              <a:rPr lang="de-DE" sz="2200" dirty="0" smtClean="0"/>
              <a:t>Ø der Hähne 1,8 kg</a:t>
            </a:r>
          </a:p>
          <a:p>
            <a:pPr marL="800100" lvl="1" indent="-342900">
              <a:buFontTx/>
              <a:buChar char="-"/>
            </a:pPr>
            <a:r>
              <a:rPr lang="de-DE" sz="2200" dirty="0" smtClean="0"/>
              <a:t>Ø der V-Hähne 1,7 kg</a:t>
            </a:r>
          </a:p>
          <a:p>
            <a:pPr marL="800100" lvl="1" indent="-342900">
              <a:buFontTx/>
              <a:buChar char="-"/>
            </a:pPr>
            <a:r>
              <a:rPr lang="de-DE" sz="2200" dirty="0" smtClean="0"/>
              <a:t>8 </a:t>
            </a:r>
            <a:r>
              <a:rPr lang="de-DE" sz="2200" dirty="0"/>
              <a:t>der 31 gewogenen </a:t>
            </a:r>
            <a:r>
              <a:rPr lang="de-DE" sz="2200" dirty="0" smtClean="0"/>
              <a:t>1,0 schwerer als 2,0 kg </a:t>
            </a:r>
          </a:p>
          <a:p>
            <a:pPr marL="800100" lvl="1" indent="-342900">
              <a:buFontTx/>
              <a:buChar char="-"/>
            </a:pPr>
            <a:endParaRPr lang="de-DE" sz="2200" dirty="0"/>
          </a:p>
          <a:p>
            <a:pPr marL="800100" lvl="1" indent="-342900">
              <a:buFontTx/>
              <a:buChar char="-"/>
            </a:pPr>
            <a:r>
              <a:rPr lang="de-DE" sz="2200" dirty="0" smtClean="0"/>
              <a:t>mit Ausnahme von 2 Hennen alle geprüften Hennen über 1,1 kg</a:t>
            </a:r>
          </a:p>
          <a:p>
            <a:pPr marL="800100" lvl="1" indent="-342900">
              <a:buFontTx/>
              <a:buChar char="-"/>
            </a:pPr>
            <a:r>
              <a:rPr lang="de-DE" sz="2200" dirty="0"/>
              <a:t>Ø der </a:t>
            </a:r>
            <a:r>
              <a:rPr lang="de-DE" sz="2200" dirty="0" smtClean="0"/>
              <a:t>Hennen 1,36 </a:t>
            </a:r>
            <a:r>
              <a:rPr lang="de-DE" sz="2200" dirty="0"/>
              <a:t>kg</a:t>
            </a:r>
          </a:p>
          <a:p>
            <a:pPr marL="800100" lvl="1" indent="-342900">
              <a:buFontTx/>
              <a:buChar char="-"/>
            </a:pPr>
            <a:r>
              <a:rPr lang="de-DE" sz="2200" dirty="0" smtClean="0"/>
              <a:t>viele Hennen mit korrekter Größe und typischer behäbiger Eleganz zeigten Gewicht von 1,2-1,3 kg</a:t>
            </a:r>
            <a:endParaRPr lang="de-DE" sz="2200" dirty="0"/>
          </a:p>
          <a:p>
            <a:pPr marL="800100" lvl="1" indent="-342900">
              <a:buFontTx/>
              <a:buChar char="-"/>
            </a:pPr>
            <a:endParaRPr lang="de-DE" sz="2200" dirty="0"/>
          </a:p>
          <a:p>
            <a:pPr marL="800100" lvl="1" indent="-342900">
              <a:buFontTx/>
              <a:buChar char="-"/>
            </a:pPr>
            <a:r>
              <a:rPr lang="de-DE" sz="2200" dirty="0" smtClean="0"/>
              <a:t>z. T. deutliche Gewichts-Differenzen zwischen den  Farbenschlägen</a:t>
            </a:r>
          </a:p>
          <a:p>
            <a:pPr marL="800100" lvl="1" indent="-342900">
              <a:buFontTx/>
              <a:buChar char="-"/>
            </a:pPr>
            <a:r>
              <a:rPr lang="de-DE" sz="2200" dirty="0" smtClean="0"/>
              <a:t>Tiere mit offensichtlichem Übergewicht nicht immer zurückgesetzt</a:t>
            </a:r>
          </a:p>
          <a:p>
            <a:pPr marL="800100" lvl="1" indent="-342900">
              <a:buFontTx/>
              <a:buChar char="-"/>
            </a:pPr>
            <a:r>
              <a:rPr lang="de-DE" sz="2200" dirty="0" smtClean="0"/>
              <a:t>subjektiv wahrgenommene </a:t>
            </a:r>
            <a:r>
              <a:rPr lang="de-DE" sz="2200" dirty="0"/>
              <a:t>Größe </a:t>
            </a:r>
            <a:r>
              <a:rPr lang="de-DE" sz="2200" dirty="0" smtClean="0"/>
              <a:t>≠ objektiv bestimmtes </a:t>
            </a:r>
            <a:r>
              <a:rPr lang="de-DE" sz="2200" dirty="0"/>
              <a:t>Gewicht </a:t>
            </a:r>
            <a:r>
              <a:rPr lang="de-DE" sz="2200" dirty="0" smtClean="0"/>
              <a:t>                                                </a:t>
            </a:r>
            <a:r>
              <a:rPr lang="de-DE" sz="2200" dirty="0" smtClean="0">
                <a:sym typeface="Wingdings" panose="05000000000000000000" pitchFamily="2" charset="2"/>
              </a:rPr>
              <a:t> Einflussgrößen: </a:t>
            </a:r>
            <a:r>
              <a:rPr lang="de-DE" sz="2200" dirty="0" err="1" smtClean="0"/>
              <a:t>Brustbemuskelung</a:t>
            </a:r>
            <a:r>
              <a:rPr lang="de-DE" sz="2200" dirty="0"/>
              <a:t>, </a:t>
            </a:r>
            <a:r>
              <a:rPr lang="de-DE" sz="2200" dirty="0" smtClean="0"/>
              <a:t>Verfettungsgrad, Federfestigkeit usw. </a:t>
            </a:r>
          </a:p>
        </p:txBody>
      </p:sp>
    </p:spTree>
    <p:extLst>
      <p:ext uri="{BB962C8B-B14F-4D97-AF65-F5344CB8AC3E}">
        <p14:creationId xmlns:p14="http://schemas.microsoft.com/office/powerpoint/2010/main" val="25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938" y="1466380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9144000" cy="908719"/>
          </a:xfrm>
          <a:prstGeom prst="rect">
            <a:avLst/>
          </a:prstGeom>
          <a:solidFill>
            <a:srgbClr val="119149"/>
          </a:solidFill>
          <a:ln>
            <a:noFill/>
          </a:ln>
          <a:effectLst/>
          <a:extLst/>
        </p:spPr>
        <p:txBody>
          <a:bodyPr lIns="525600" tIns="46038" rIns="165600" bIns="118800" anchor="b"/>
          <a:lstStyle/>
          <a:p>
            <a:pPr eaLnBrk="0" hangingPunct="0">
              <a:defRPr/>
            </a:pPr>
            <a:r>
              <a:rPr lang="de-DE" sz="4400" b="1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Standardänderungen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74931" y="1002347"/>
            <a:ext cx="9001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Standardgewicht Deutsche Zwerg-Wyandotten:</a:t>
            </a:r>
          </a:p>
          <a:p>
            <a:pPr marL="342900" indent="-342900">
              <a:buFontTx/>
              <a:buChar char="-"/>
            </a:pPr>
            <a:r>
              <a:rPr lang="de-DE" sz="2000" dirty="0" smtClean="0"/>
              <a:t>mit dem bisherigen Standardgewicht ist das Realisieren des favorisierten, standardgerechten Dt. Zw.-</a:t>
            </a:r>
            <a:r>
              <a:rPr lang="de-DE" sz="2000" dirty="0" err="1" smtClean="0"/>
              <a:t>Wyandottentyps</a:t>
            </a:r>
            <a:r>
              <a:rPr lang="de-DE" sz="2000" dirty="0" smtClean="0"/>
              <a:t> – v.a. bei den 1,0 – nicht möglich!</a:t>
            </a:r>
          </a:p>
          <a:p>
            <a:pPr marL="342900" indent="-342900">
              <a:buFontTx/>
              <a:buChar char="-"/>
            </a:pPr>
            <a:r>
              <a:rPr lang="de-DE" sz="2000" dirty="0" smtClean="0"/>
              <a:t>viele Schautiere noch immer deutlich zu schwer </a:t>
            </a:r>
            <a:r>
              <a:rPr lang="de-DE" sz="2000" dirty="0" smtClean="0">
                <a:sym typeface="Wingdings" panose="05000000000000000000" pitchFamily="2" charset="2"/>
              </a:rPr>
              <a:t> aber bisherige Standardgewichte sind kein realistisches Ziel</a:t>
            </a:r>
          </a:p>
          <a:p>
            <a:pPr marL="342900" indent="-342900">
              <a:buFontTx/>
              <a:buChar char="-"/>
            </a:pPr>
            <a:endParaRPr lang="de-DE" sz="2000" dirty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endParaRPr lang="de-DE" sz="2000" dirty="0" smtClean="0">
              <a:sym typeface="Wingdings" panose="05000000000000000000" pitchFamily="2" charset="2"/>
            </a:endParaRPr>
          </a:p>
          <a:p>
            <a:pPr marL="342900" indent="-342900">
              <a:buFontTx/>
              <a:buChar char="-"/>
            </a:pPr>
            <a:r>
              <a:rPr lang="de-DE" sz="2000" b="1" dirty="0" smtClean="0">
                <a:sym typeface="Wingdings" panose="05000000000000000000" pitchFamily="2" charset="2"/>
              </a:rPr>
              <a:t>Änderung Standardgewichte</a:t>
            </a:r>
          </a:p>
          <a:p>
            <a:pPr marL="800100" lvl="1" indent="-342900">
              <a:buFontTx/>
              <a:buChar char="-"/>
            </a:pPr>
            <a:r>
              <a:rPr lang="de-DE" sz="2400" dirty="0" smtClean="0">
                <a:sym typeface="Wingdings" panose="05000000000000000000" pitchFamily="2" charset="2"/>
              </a:rPr>
              <a:t>1,0: 1.600 g </a:t>
            </a:r>
            <a:r>
              <a:rPr lang="de-DE" sz="2000" dirty="0" smtClean="0">
                <a:sym typeface="Wingdings" panose="05000000000000000000" pitchFamily="2" charset="2"/>
              </a:rPr>
              <a:t>(+300 g)</a:t>
            </a:r>
          </a:p>
          <a:p>
            <a:pPr marL="800100" lvl="1" indent="-342900">
              <a:buFontTx/>
              <a:buChar char="-"/>
            </a:pPr>
            <a:r>
              <a:rPr lang="de-DE" sz="2400" dirty="0" smtClean="0">
                <a:sym typeface="Wingdings" panose="05000000000000000000" pitchFamily="2" charset="2"/>
              </a:rPr>
              <a:t>0,1: 1.200 g </a:t>
            </a:r>
            <a:r>
              <a:rPr lang="de-DE" sz="2000" dirty="0" smtClean="0">
                <a:sym typeface="Wingdings" panose="05000000000000000000" pitchFamily="2" charset="2"/>
              </a:rPr>
              <a:t>(+100 g)</a:t>
            </a:r>
            <a:endParaRPr lang="de-DE" sz="2000" dirty="0" smtClean="0"/>
          </a:p>
          <a:p>
            <a:pPr marL="342900" indent="-342900">
              <a:buFontTx/>
              <a:buChar char="-"/>
            </a:pPr>
            <a:endParaRPr lang="de-DE" sz="2400" u="sng" dirty="0" smtClean="0"/>
          </a:p>
          <a:p>
            <a:pPr marL="342900" indent="-342900">
              <a:buFontTx/>
              <a:buChar char="-"/>
            </a:pPr>
            <a:endParaRPr lang="de-DE" sz="2400" u="sng" dirty="0"/>
          </a:p>
          <a:p>
            <a:pPr marL="342900" indent="-342900">
              <a:buFontTx/>
              <a:buChar char="-"/>
            </a:pPr>
            <a:r>
              <a:rPr lang="de-DE" sz="2000" dirty="0" smtClean="0"/>
              <a:t>realistisches Ziel vorhanden</a:t>
            </a:r>
          </a:p>
          <a:p>
            <a:pPr marL="342900" indent="-342900">
              <a:buFontTx/>
              <a:buChar char="-"/>
            </a:pPr>
            <a:r>
              <a:rPr lang="de-DE" sz="2000" dirty="0" smtClean="0"/>
              <a:t>keinesfalls ein Signal, dass die Tiere noch schwerer / größer werden sollen</a:t>
            </a:r>
          </a:p>
          <a:p>
            <a:pPr marL="342900" indent="-342900">
              <a:buFontTx/>
              <a:buChar char="-"/>
            </a:pPr>
            <a:r>
              <a:rPr lang="de-DE" sz="2000" dirty="0" smtClean="0"/>
              <a:t>Achtung: auch nach neuem Standardgewicht ist eine Vielzahl der Tiere noch zu schwer </a:t>
            </a:r>
            <a:r>
              <a:rPr lang="de-DE" sz="2000" dirty="0" smtClean="0">
                <a:sym typeface="Wingdings" panose="05000000000000000000" pitchFamily="2" charset="2"/>
              </a:rPr>
              <a:t> die meisten Zuchten müssen weiterhin an einer Reduzierung von Größe / Gewicht arbeiten</a:t>
            </a:r>
            <a:endParaRPr lang="de-DE" sz="2000" dirty="0" smtClean="0"/>
          </a:p>
        </p:txBody>
      </p:sp>
      <p:sp>
        <p:nvSpPr>
          <p:cNvPr id="2" name="Nach oben gekrümmter Pfeil 1"/>
          <p:cNvSpPr/>
          <p:nvPr/>
        </p:nvSpPr>
        <p:spPr>
          <a:xfrm rot="16200000">
            <a:off x="3570984" y="3530494"/>
            <a:ext cx="648072" cy="792088"/>
          </a:xfrm>
          <a:prstGeom prst="curvedUpArrow">
            <a:avLst>
              <a:gd name="adj1" fmla="val 9194"/>
              <a:gd name="adj2" fmla="val 50000"/>
              <a:gd name="adj3" fmla="val 25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4305320" y="3726483"/>
            <a:ext cx="813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latin typeface="Bahnschrift SemiBold" panose="020B0502040204020203" pitchFamily="34" charset="0"/>
              </a:rPr>
              <a:t>+ 33%</a:t>
            </a:r>
            <a:endParaRPr lang="de-DE" sz="2000" dirty="0">
              <a:latin typeface="Bahnschrift SemiBold" panose="020B0502040204020203" pitchFamily="34" charset="0"/>
            </a:endParaRPr>
          </a:p>
        </p:txBody>
      </p:sp>
      <p:sp>
        <p:nvSpPr>
          <p:cNvPr id="4" name="Pfeil nach rechts 3"/>
          <p:cNvSpPr/>
          <p:nvPr/>
        </p:nvSpPr>
        <p:spPr>
          <a:xfrm rot="5400000">
            <a:off x="1180174" y="2856880"/>
            <a:ext cx="518953" cy="21602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Pfeil nach rechts 8"/>
          <p:cNvSpPr/>
          <p:nvPr/>
        </p:nvSpPr>
        <p:spPr>
          <a:xfrm rot="5400000">
            <a:off x="1163651" y="4557157"/>
            <a:ext cx="504056" cy="26396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2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36512" y="1360548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9144000" cy="908719"/>
          </a:xfrm>
          <a:prstGeom prst="rect">
            <a:avLst/>
          </a:prstGeom>
          <a:solidFill>
            <a:srgbClr val="119149"/>
          </a:solidFill>
          <a:ln>
            <a:noFill/>
          </a:ln>
          <a:effectLst/>
          <a:extLst/>
        </p:spPr>
        <p:txBody>
          <a:bodyPr lIns="525600" tIns="46038" rIns="165600" bIns="118800" anchor="b"/>
          <a:lstStyle/>
          <a:p>
            <a:pPr eaLnBrk="0" hangingPunct="0">
              <a:defRPr/>
            </a:pPr>
            <a:r>
              <a:rPr lang="de-DE" sz="4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Standardänderungen</a:t>
            </a:r>
            <a:endParaRPr lang="de-DE" sz="4400" b="1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9481" y="896515"/>
            <a:ext cx="90010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rgbClr val="FF0000"/>
                </a:solidFill>
              </a:rPr>
              <a:t>Standardänderung Deutsche Zwerghühner:</a:t>
            </a:r>
          </a:p>
          <a:p>
            <a:pPr marL="342900" indent="-342900">
              <a:buFontTx/>
              <a:buChar char="-"/>
            </a:pPr>
            <a:r>
              <a:rPr lang="de-DE" sz="2000" u="sng" dirty="0" smtClean="0"/>
              <a:t>gelb</a:t>
            </a:r>
            <a:r>
              <a:rPr lang="de-DE" sz="2000" dirty="0"/>
              <a:t>: </a:t>
            </a:r>
            <a:r>
              <a:rPr lang="de-DE" sz="2000" dirty="0" smtClean="0"/>
              <a:t>geringfügige </a:t>
            </a:r>
            <a:r>
              <a:rPr lang="de-DE" sz="2000" dirty="0"/>
              <a:t>schwarze oder bronzefarbige Einlagerungen im </a:t>
            </a:r>
            <a:r>
              <a:rPr lang="de-DE" sz="2000" dirty="0" smtClean="0"/>
              <a:t>Schwanzgefieder, </a:t>
            </a:r>
            <a:r>
              <a:rPr lang="de-DE" sz="2000" dirty="0"/>
              <a:t>ebenso wie ein hellgraues Untergefieder </a:t>
            </a:r>
            <a:r>
              <a:rPr lang="de-DE" sz="2000" dirty="0" smtClean="0"/>
              <a:t>gestattet</a:t>
            </a:r>
          </a:p>
          <a:p>
            <a:pPr marL="342900" indent="-342900">
              <a:buFontTx/>
              <a:buChar char="-"/>
            </a:pPr>
            <a:r>
              <a:rPr lang="de-DE" sz="2000" u="sng" dirty="0" smtClean="0"/>
              <a:t>schwarz</a:t>
            </a:r>
            <a:r>
              <a:rPr lang="de-DE" sz="2000" dirty="0" smtClean="0"/>
              <a:t>: leichter Grünglanz bei Hennen gestattet</a:t>
            </a:r>
          </a:p>
          <a:p>
            <a:pPr marL="800100" lvl="1" indent="-342900">
              <a:buFontTx/>
              <a:buChar char="-"/>
            </a:pPr>
            <a:r>
              <a:rPr lang="de-DE" sz="2000" dirty="0" smtClean="0"/>
              <a:t>Zuchtziel bleibt „samtschwarz“</a:t>
            </a:r>
          </a:p>
          <a:p>
            <a:pPr marL="800100" lvl="1" indent="-342900">
              <a:buFontTx/>
              <a:buChar char="-"/>
            </a:pPr>
            <a:endParaRPr lang="de-DE" sz="2000" dirty="0"/>
          </a:p>
          <a:p>
            <a:pPr marL="800100" lvl="1" indent="-342900">
              <a:buFontTx/>
              <a:buChar char="-"/>
            </a:pPr>
            <a:endParaRPr lang="de-DE" sz="2000" dirty="0" smtClean="0"/>
          </a:p>
          <a:p>
            <a:pPr marL="800100" lvl="1" indent="-342900">
              <a:buFontTx/>
              <a:buChar char="-"/>
            </a:pPr>
            <a:endParaRPr lang="de-DE" sz="2000" dirty="0"/>
          </a:p>
          <a:p>
            <a:pPr marL="800100" lvl="1" indent="-342900">
              <a:buFontTx/>
              <a:buChar char="-"/>
            </a:pPr>
            <a:endParaRPr lang="de-DE" sz="2000" dirty="0" smtClean="0"/>
          </a:p>
          <a:p>
            <a:endParaRPr lang="de-DE" sz="2000" dirty="0" smtClean="0"/>
          </a:p>
          <a:p>
            <a:endParaRPr lang="de-DE" sz="2000" b="1" dirty="0">
              <a:solidFill>
                <a:srgbClr val="FF0000"/>
              </a:solidFill>
            </a:endParaRPr>
          </a:p>
          <a:p>
            <a:endParaRPr lang="de-DE" sz="2000" b="1" dirty="0" smtClean="0">
              <a:solidFill>
                <a:srgbClr val="FF0000"/>
              </a:solidFill>
            </a:endParaRPr>
          </a:p>
          <a:p>
            <a:endParaRPr lang="de-DE" sz="2000" b="1" dirty="0">
              <a:solidFill>
                <a:srgbClr val="FF0000"/>
              </a:solidFill>
            </a:endParaRPr>
          </a:p>
          <a:p>
            <a:r>
              <a:rPr lang="de-DE" sz="2000" b="1" dirty="0" smtClean="0">
                <a:solidFill>
                  <a:srgbClr val="FF0000"/>
                </a:solidFill>
              </a:rPr>
              <a:t>weitere Standardänderungen:</a:t>
            </a:r>
          </a:p>
          <a:p>
            <a:pPr marL="342900" indent="-342900">
              <a:buFontTx/>
              <a:buChar char="-"/>
            </a:pPr>
            <a:r>
              <a:rPr lang="de-DE" sz="2000" dirty="0" smtClean="0"/>
              <a:t>Konkretisierung </a:t>
            </a:r>
            <a:r>
              <a:rPr lang="de-DE" sz="2000" dirty="0"/>
              <a:t>der Wammen-Ausprägung bei mehreren </a:t>
            </a:r>
            <a:r>
              <a:rPr lang="de-DE" sz="2000" dirty="0" smtClean="0"/>
              <a:t>Gänserassen</a:t>
            </a:r>
          </a:p>
          <a:p>
            <a:pPr marL="342900" indent="-342900">
              <a:buFontTx/>
              <a:buChar char="-"/>
            </a:pPr>
            <a:r>
              <a:rPr lang="de-DE" sz="2000" dirty="0" smtClean="0"/>
              <a:t>Überarbeitung </a:t>
            </a:r>
            <a:r>
              <a:rPr lang="de-DE" sz="2000" dirty="0"/>
              <a:t>von </a:t>
            </a:r>
            <a:r>
              <a:rPr lang="de-DE" sz="2000" dirty="0" err="1" smtClean="0"/>
              <a:t>Farbenschlagsbeschreibungen</a:t>
            </a:r>
            <a:r>
              <a:rPr lang="de-DE" sz="2000" dirty="0"/>
              <a:t> </a:t>
            </a:r>
            <a:r>
              <a:rPr lang="de-DE" sz="2000" dirty="0" smtClean="0"/>
              <a:t>bei Enten:</a:t>
            </a:r>
          </a:p>
          <a:p>
            <a:pPr marL="800100" lvl="1" indent="-342900">
              <a:buFontTx/>
              <a:buChar char="-"/>
            </a:pPr>
            <a:r>
              <a:rPr lang="de-DE" sz="2000" dirty="0" smtClean="0"/>
              <a:t>Streicherenten</a:t>
            </a:r>
            <a:r>
              <a:rPr lang="de-DE" sz="2000" dirty="0"/>
              <a:t>, </a:t>
            </a:r>
            <a:r>
              <a:rPr lang="de-DE" sz="2000" dirty="0" smtClean="0"/>
              <a:t>silber-wildfarbig</a:t>
            </a:r>
          </a:p>
          <a:p>
            <a:pPr marL="800100" lvl="1" indent="-342900">
              <a:buFontTx/>
              <a:buChar char="-"/>
            </a:pPr>
            <a:r>
              <a:rPr lang="de-DE" sz="2000" dirty="0" smtClean="0"/>
              <a:t>Schwanzfarbe bei wildfarbigen / blau-wildfarbigen Varianten sowie beim Farbenschlag Blau-Gelb</a:t>
            </a:r>
            <a:endParaRPr lang="de-DE" sz="2000" dirty="0"/>
          </a:p>
          <a:p>
            <a:endParaRPr lang="de-DE" sz="2000" dirty="0">
              <a:solidFill>
                <a:srgbClr val="FF0000"/>
              </a:solidFill>
            </a:endParaRPr>
          </a:p>
          <a:p>
            <a:pPr marL="800100" lvl="1" indent="-342900">
              <a:buFontTx/>
              <a:buChar char="-"/>
            </a:pPr>
            <a:endParaRPr lang="de-DE" sz="2000" dirty="0"/>
          </a:p>
          <a:p>
            <a:pPr marL="800100" lvl="1" indent="-342900">
              <a:buFontTx/>
              <a:buChar char="-"/>
            </a:pPr>
            <a:endParaRPr lang="de-DE" sz="20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1" t="15308" r="19288" b="1745"/>
          <a:stretch/>
        </p:blipFill>
        <p:spPr>
          <a:xfrm>
            <a:off x="4569359" y="2387064"/>
            <a:ext cx="3304601" cy="2581764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616790" y="4259272"/>
            <a:ext cx="86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© Proll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1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0958" y="1597018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07504" y="1109057"/>
            <a:ext cx="90364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 smtClean="0"/>
              <a:t>ESKG Sitzung September 2017:                                                                    </a:t>
            </a:r>
            <a:r>
              <a:rPr lang="de-DE" sz="2400" b="1" dirty="0" smtClean="0"/>
              <a:t>Einigung </a:t>
            </a:r>
            <a:r>
              <a:rPr lang="de-DE" sz="2400" dirty="0" smtClean="0"/>
              <a:t>zwischen ESKG und BDRG / BZA </a:t>
            </a:r>
            <a:r>
              <a:rPr lang="de-DE" sz="2400" b="1" dirty="0" smtClean="0"/>
              <a:t>zur künftigen Erstellung von Europastandards </a:t>
            </a:r>
            <a:r>
              <a:rPr lang="de-DE" sz="2400" dirty="0" smtClean="0"/>
              <a:t>nach </a:t>
            </a:r>
            <a:r>
              <a:rPr lang="de-DE" sz="2400" dirty="0" smtClean="0"/>
              <a:t>mehrjährigen Gesprächen. Unterschrift ist im Mai 2018 in </a:t>
            </a:r>
            <a:r>
              <a:rPr lang="de-DE" sz="2400" dirty="0" err="1" smtClean="0"/>
              <a:t>Kolding</a:t>
            </a:r>
            <a:r>
              <a:rPr lang="de-DE" sz="2400" dirty="0" smtClean="0"/>
              <a:t>/</a:t>
            </a:r>
            <a:r>
              <a:rPr lang="de-DE" sz="2400" dirty="0" err="1" smtClean="0"/>
              <a:t>Dk</a:t>
            </a:r>
            <a:r>
              <a:rPr lang="de-DE" sz="2400" dirty="0" smtClean="0"/>
              <a:t> gesetzt worden.</a:t>
            </a:r>
            <a:endParaRPr lang="de-DE" sz="2400" dirty="0" smtClean="0"/>
          </a:p>
          <a:p>
            <a:endParaRPr lang="de-DE" sz="2400" dirty="0" smtClean="0"/>
          </a:p>
          <a:p>
            <a:pPr marL="342900" indent="-342900">
              <a:buFontTx/>
              <a:buChar char="-"/>
            </a:pPr>
            <a:r>
              <a:rPr lang="de-DE" sz="2200" dirty="0" smtClean="0"/>
              <a:t>heutiger „Standard für Europa“ wird schrittweise zum „Europastandard“   </a:t>
            </a:r>
            <a:r>
              <a:rPr lang="de-DE" sz="2200" dirty="0" smtClean="0">
                <a:sym typeface="Wingdings" panose="05000000000000000000" pitchFamily="2" charset="2"/>
              </a:rPr>
              <a:t> kontinuierlich werden für bestimmte Rassen EE-Standards erarbeitet    diese tragen EE-Logo</a:t>
            </a:r>
          </a:p>
          <a:p>
            <a:pPr marL="342900" indent="-342900">
              <a:buFontTx/>
              <a:buChar char="-"/>
            </a:pPr>
            <a:endParaRPr lang="de-DE" sz="2200" dirty="0" smtClean="0"/>
          </a:p>
          <a:p>
            <a:pPr marL="342900" indent="-342900">
              <a:buFontTx/>
              <a:buChar char="-"/>
            </a:pPr>
            <a:r>
              <a:rPr lang="de-DE" sz="2200" dirty="0" smtClean="0"/>
              <a:t>grundsätzliche Arbeitsweise: ESKG erarbeitet gemeinsam mit jeweiligen Heimatland der Rasse einen verbindlichen EE-Standard</a:t>
            </a:r>
          </a:p>
          <a:p>
            <a:pPr marL="342900" indent="-342900">
              <a:buFontTx/>
              <a:buChar char="-"/>
            </a:pPr>
            <a:endParaRPr lang="de-DE" sz="2200" dirty="0" smtClean="0"/>
          </a:p>
          <a:p>
            <a:pPr marL="342900" indent="-342900">
              <a:buFontTx/>
              <a:buChar char="-"/>
            </a:pPr>
            <a:r>
              <a:rPr lang="de-DE" sz="2200" dirty="0"/>
              <a:t>ob ein EE-Standard in Deutschland eingeführt wird, entscheidet der BZA in Abstimmung mit dem zuständigen </a:t>
            </a:r>
            <a:r>
              <a:rPr lang="de-DE" sz="2200" dirty="0" smtClean="0"/>
              <a:t>SV(en)</a:t>
            </a:r>
            <a:endParaRPr lang="de-DE" sz="2200" dirty="0"/>
          </a:p>
          <a:p>
            <a:pPr marL="342900" indent="-342900">
              <a:buFontTx/>
              <a:buChar char="-"/>
            </a:pPr>
            <a:r>
              <a:rPr lang="de-DE" sz="2200" dirty="0" smtClean="0"/>
              <a:t>im BDRG werden keine Standards geführt, ohne dass der dt. BZA Zustimmung erteilt</a:t>
            </a:r>
          </a:p>
          <a:p>
            <a:pPr marL="342900" indent="-342900">
              <a:buFontTx/>
              <a:buChar char="-"/>
            </a:pPr>
            <a:endParaRPr lang="de-DE" sz="2200" dirty="0" smtClean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9144000" cy="908719"/>
          </a:xfrm>
          <a:prstGeom prst="rect">
            <a:avLst/>
          </a:prstGeom>
          <a:solidFill>
            <a:srgbClr val="119149"/>
          </a:solidFill>
          <a:ln>
            <a:noFill/>
          </a:ln>
          <a:effectLst/>
          <a:extLst/>
        </p:spPr>
        <p:txBody>
          <a:bodyPr lIns="525600" tIns="46038" rIns="165600" bIns="118800" anchor="b"/>
          <a:lstStyle/>
          <a:p>
            <a:pPr eaLnBrk="0" hangingPunct="0">
              <a:defRPr/>
            </a:pPr>
            <a:r>
              <a:rPr lang="de-DE" sz="4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Europastandard für Geflügel</a:t>
            </a:r>
            <a:endParaRPr lang="de-DE" sz="4400" b="1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43608" y="908720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9144000" cy="908719"/>
          </a:xfrm>
          <a:prstGeom prst="rect">
            <a:avLst/>
          </a:prstGeom>
          <a:solidFill>
            <a:srgbClr val="119149"/>
          </a:solidFill>
          <a:ln>
            <a:noFill/>
          </a:ln>
          <a:effectLst/>
          <a:extLst/>
        </p:spPr>
        <p:txBody>
          <a:bodyPr lIns="525600" tIns="46038" rIns="165600" bIns="118800" anchor="b"/>
          <a:lstStyle/>
          <a:p>
            <a:pPr eaLnBrk="0" hangingPunct="0">
              <a:defRPr/>
            </a:pPr>
            <a:r>
              <a:rPr lang="de-DE" sz="4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Neuzüchtungen Saison 2017</a:t>
            </a:r>
            <a:endParaRPr lang="de-DE" sz="4400" b="1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30762"/>
            <a:ext cx="896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de-DE" sz="2400" dirty="0" smtClean="0"/>
              <a:t>Geflügel in der Neuzüchtungsklasse 2017: 412 Tiere in Hannover, Leipzig und Erfurt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8757073"/>
              </p:ext>
            </p:extLst>
          </p:nvPr>
        </p:nvGraphicFramePr>
        <p:xfrm>
          <a:off x="322139" y="2708920"/>
          <a:ext cx="6840758" cy="38819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49744"/>
                <a:gridCol w="2436379"/>
                <a:gridCol w="2254635"/>
              </a:tblGrid>
              <a:tr h="622836">
                <a:tc>
                  <a:txBody>
                    <a:bodyPr/>
                    <a:lstStyle/>
                    <a:p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neu</a:t>
                      </a:r>
                      <a:r>
                        <a:rPr lang="de-DE" sz="2000" baseline="0" dirty="0" smtClean="0">
                          <a:solidFill>
                            <a:schemeClr val="tx1"/>
                          </a:solidFill>
                        </a:rPr>
                        <a:t> anerkannte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aseline="0" dirty="0" smtClean="0">
                          <a:solidFill>
                            <a:schemeClr val="tx1"/>
                          </a:solidFill>
                        </a:rPr>
                        <a:t>Rassen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 smtClean="0">
                          <a:solidFill>
                            <a:schemeClr val="tx1"/>
                          </a:solidFill>
                        </a:rPr>
                        <a:t>neu</a:t>
                      </a:r>
                      <a:r>
                        <a:rPr lang="de-DE" sz="2000" baseline="0" dirty="0" smtClean="0">
                          <a:solidFill>
                            <a:schemeClr val="tx1"/>
                          </a:solidFill>
                        </a:rPr>
                        <a:t> anerkannte Farbenschläge</a:t>
                      </a:r>
                      <a:endParaRPr lang="de-DE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52038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Puten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-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038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Perlhühner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-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-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038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Gänse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038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Enten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-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038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Hühner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-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2038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Zwerghühner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2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711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Jap. Legewachteln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-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dirty="0" smtClean="0"/>
                        <a:t>1</a:t>
                      </a:r>
                      <a:endParaRPr lang="de-DE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1711">
                <a:tc>
                  <a:txBody>
                    <a:bodyPr/>
                    <a:lstStyle/>
                    <a:p>
                      <a:r>
                        <a:rPr lang="de-DE" sz="2000" b="1" dirty="0" smtClean="0">
                          <a:solidFill>
                            <a:srgbClr val="FF0000"/>
                          </a:solidFill>
                        </a:rPr>
                        <a:t>SUMME</a:t>
                      </a:r>
                      <a:endParaRPr lang="de-DE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de-DE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de-DE" sz="20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322139" y="2178152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Überblick neu anerkannter Varianten ab 2018</a:t>
            </a:r>
          </a:p>
        </p:txBody>
      </p:sp>
    </p:spTree>
    <p:extLst>
      <p:ext uri="{BB962C8B-B14F-4D97-AF65-F5344CB8AC3E}">
        <p14:creationId xmlns:p14="http://schemas.microsoft.com/office/powerpoint/2010/main" val="325919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 txBox="1">
            <a:spLocks noChangeArrowheads="1"/>
          </p:cNvSpPr>
          <p:nvPr/>
        </p:nvSpPr>
        <p:spPr bwMode="auto">
          <a:xfrm>
            <a:off x="-87313" y="115888"/>
            <a:ext cx="9251951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de-DE" altLang="de-DE" sz="4000" b="1"/>
              <a:t>Herzlichen Dank für Ihre Aufmerksamkeit</a:t>
            </a:r>
          </a:p>
        </p:txBody>
      </p:sp>
      <p:sp>
        <p:nvSpPr>
          <p:cNvPr id="7" name="AutoShape 53"/>
          <p:cNvSpPr txBox="1">
            <a:spLocks noChangeArrowheads="1"/>
          </p:cNvSpPr>
          <p:nvPr/>
        </p:nvSpPr>
        <p:spPr>
          <a:xfrm>
            <a:off x="1544638" y="5732463"/>
            <a:ext cx="6118225" cy="935037"/>
          </a:xfrm>
          <a:prstGeom prst="rect">
            <a:avLst/>
          </a:prstGeom>
          <a:noFill/>
          <a:ln>
            <a:noFill/>
          </a:ln>
        </p:spPr>
        <p:txBody>
          <a:bodyPr bIns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800" b="1" dirty="0" smtClean="0">
                <a:solidFill>
                  <a:prstClr val="black"/>
                </a:solidFill>
              </a:rPr>
              <a:t>Uli Freiberger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800" dirty="0" err="1" smtClean="0">
                <a:solidFill>
                  <a:prstClr val="black"/>
                </a:solidFill>
              </a:rPr>
              <a:t>Alexisbad</a:t>
            </a:r>
            <a:r>
              <a:rPr lang="de-DE" sz="2800" dirty="0" smtClean="0">
                <a:solidFill>
                  <a:prstClr val="black"/>
                </a:solidFill>
              </a:rPr>
              <a:t> I  16. Juni 2018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de-DE" sz="2400" i="1" dirty="0" smtClean="0">
              <a:solidFill>
                <a:prstClr val="black"/>
              </a:solidFill>
            </a:endParaRPr>
          </a:p>
          <a:p>
            <a:pPr algn="ctr" fontAlgn="auto">
              <a:spcAft>
                <a:spcPts val="0"/>
              </a:spcAft>
              <a:buFont typeface="Times" pitchFamily="18" charset="0"/>
              <a:buNone/>
              <a:defRPr/>
            </a:pPr>
            <a:endParaRPr lang="de-DE" sz="2800" i="1" dirty="0" smtClean="0">
              <a:solidFill>
                <a:prstClr val="black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0" t="7148" r="4376" b="6079"/>
          <a:stretch/>
        </p:blipFill>
        <p:spPr>
          <a:xfrm flipH="1">
            <a:off x="2263490" y="764704"/>
            <a:ext cx="4680520" cy="4836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54416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4" t="377" r="24014" b="377"/>
          <a:stretch/>
        </p:blipFill>
        <p:spPr>
          <a:xfrm flipH="1">
            <a:off x="4483150" y="1814469"/>
            <a:ext cx="4481338" cy="4500131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43608" y="908720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9144000" cy="908719"/>
          </a:xfrm>
          <a:prstGeom prst="rect">
            <a:avLst/>
          </a:prstGeom>
          <a:solidFill>
            <a:srgbClr val="119149"/>
          </a:solidFill>
          <a:ln>
            <a:noFill/>
          </a:ln>
          <a:effectLst/>
          <a:extLst/>
        </p:spPr>
        <p:txBody>
          <a:bodyPr lIns="525600" tIns="46038" rIns="165600" bIns="118800" anchor="b"/>
          <a:lstStyle/>
          <a:p>
            <a:pPr eaLnBrk="0" hangingPunct="0">
              <a:defRPr/>
            </a:pPr>
            <a:r>
              <a:rPr lang="de-DE" sz="4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Neuanerkennung 2018</a:t>
            </a:r>
            <a:endParaRPr lang="de-DE" sz="4400" b="1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30762"/>
            <a:ext cx="6595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Neu </a:t>
            </a:r>
            <a:r>
              <a:rPr lang="de-DE" sz="2400" b="1" dirty="0" smtClean="0">
                <a:solidFill>
                  <a:srgbClr val="FF0000"/>
                </a:solidFill>
              </a:rPr>
              <a:t>anerkannte Rasse: </a:t>
            </a:r>
            <a:r>
              <a:rPr lang="de-DE" sz="2400" b="1" dirty="0" err="1" smtClean="0"/>
              <a:t>Euganeische</a:t>
            </a:r>
            <a:r>
              <a:rPr lang="de-DE" sz="2400" b="1" dirty="0" smtClean="0"/>
              <a:t> Puten, </a:t>
            </a:r>
            <a:r>
              <a:rPr lang="de-DE" sz="2400" dirty="0" err="1" smtClean="0"/>
              <a:t>bronze</a:t>
            </a:r>
            <a:endParaRPr lang="de-DE" sz="2400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7380312" y="5949280"/>
            <a:ext cx="106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© Wolters</a:t>
            </a:r>
            <a:endParaRPr lang="de-DE" sz="1600" b="1" dirty="0">
              <a:solidFill>
                <a:schemeClr val="bg1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738" r="27950" b="3922"/>
          <a:stretch/>
        </p:blipFill>
        <p:spPr>
          <a:xfrm>
            <a:off x="161933" y="1814468"/>
            <a:ext cx="4101385" cy="4500131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511347" y="5920080"/>
            <a:ext cx="106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© Wolters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41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" t="2751" r="12201" b="5900"/>
          <a:stretch/>
        </p:blipFill>
        <p:spPr>
          <a:xfrm flipH="1">
            <a:off x="5364088" y="1785757"/>
            <a:ext cx="3505255" cy="4999298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43608" y="908720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9144000" cy="908719"/>
          </a:xfrm>
          <a:prstGeom prst="rect">
            <a:avLst/>
          </a:prstGeom>
          <a:solidFill>
            <a:srgbClr val="119149"/>
          </a:solidFill>
          <a:ln>
            <a:noFill/>
          </a:ln>
          <a:effectLst/>
          <a:extLst/>
        </p:spPr>
        <p:txBody>
          <a:bodyPr lIns="525600" tIns="46038" rIns="165600" bIns="118800" anchor="b"/>
          <a:lstStyle/>
          <a:p>
            <a:pPr eaLnBrk="0" hangingPunct="0">
              <a:defRPr/>
            </a:pPr>
            <a:r>
              <a:rPr lang="de-DE" sz="4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Neuanerkennung 2018</a:t>
            </a:r>
            <a:endParaRPr lang="de-DE" sz="4400" b="1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30762"/>
            <a:ext cx="6595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Neu </a:t>
            </a:r>
            <a:r>
              <a:rPr lang="de-DE" sz="2400" b="1" dirty="0" smtClean="0">
                <a:solidFill>
                  <a:srgbClr val="FF0000"/>
                </a:solidFill>
              </a:rPr>
              <a:t>anerkannte Rasse: </a:t>
            </a:r>
            <a:r>
              <a:rPr lang="de-DE" sz="2400" b="1" dirty="0" err="1" smtClean="0"/>
              <a:t>Euganeische</a:t>
            </a:r>
            <a:r>
              <a:rPr lang="de-DE" sz="2400" b="1" dirty="0" smtClean="0"/>
              <a:t> Puten, </a:t>
            </a:r>
            <a:r>
              <a:rPr lang="de-DE" sz="2400" dirty="0" err="1" smtClean="0"/>
              <a:t>bronze</a:t>
            </a:r>
            <a:endParaRPr lang="de-DE" sz="2400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7380312" y="5949280"/>
            <a:ext cx="7929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© Proll</a:t>
            </a:r>
            <a:endParaRPr lang="de-DE" sz="1600" b="1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762579" y="2019105"/>
            <a:ext cx="17015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Im Vergleich:</a:t>
            </a:r>
          </a:p>
          <a:p>
            <a:pPr algn="ctr"/>
            <a:r>
              <a:rPr lang="de-DE" sz="2000" dirty="0" smtClean="0">
                <a:solidFill>
                  <a:schemeClr val="bg1"/>
                </a:solidFill>
              </a:rPr>
              <a:t>Deutsche Pute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738" r="27950" b="3922"/>
          <a:stretch/>
        </p:blipFill>
        <p:spPr>
          <a:xfrm>
            <a:off x="323528" y="1592427"/>
            <a:ext cx="4771334" cy="5235214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27584" y="6446501"/>
            <a:ext cx="106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© Wolters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28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938" y="1466380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9144000" cy="908719"/>
          </a:xfrm>
          <a:prstGeom prst="rect">
            <a:avLst/>
          </a:prstGeom>
          <a:solidFill>
            <a:srgbClr val="119149"/>
          </a:solidFill>
          <a:ln>
            <a:noFill/>
          </a:ln>
          <a:effectLst/>
          <a:extLst/>
        </p:spPr>
        <p:txBody>
          <a:bodyPr lIns="525600" tIns="46038" rIns="165600" bIns="118800" anchor="b"/>
          <a:lstStyle/>
          <a:p>
            <a:pPr eaLnBrk="0" hangingPunct="0">
              <a:defRPr/>
            </a:pPr>
            <a:r>
              <a:rPr lang="de-DE" sz="4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Neuanerkennung 2018</a:t>
            </a:r>
            <a:endParaRPr lang="de-DE" sz="4400" b="1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30762"/>
            <a:ext cx="6650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Neu anerkannte Rasse: </a:t>
            </a:r>
            <a:r>
              <a:rPr lang="de-DE" sz="2400" b="1" dirty="0" smtClean="0"/>
              <a:t>Mecklenburger Gänse, </a:t>
            </a:r>
            <a:r>
              <a:rPr lang="de-DE" sz="2400" dirty="0" err="1" smtClean="0"/>
              <a:t>buff</a:t>
            </a:r>
            <a:endParaRPr lang="de-DE" sz="2400" dirty="0" smtClean="0"/>
          </a:p>
        </p:txBody>
      </p:sp>
      <p:sp>
        <p:nvSpPr>
          <p:cNvPr id="12" name="Textfeld 11"/>
          <p:cNvSpPr txBox="1"/>
          <p:nvPr/>
        </p:nvSpPr>
        <p:spPr>
          <a:xfrm>
            <a:off x="611560" y="5661248"/>
            <a:ext cx="867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© Proll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3921" r="18500" b="2739"/>
          <a:stretch/>
        </p:blipFill>
        <p:spPr>
          <a:xfrm>
            <a:off x="88899" y="1814469"/>
            <a:ext cx="4658571" cy="4381275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414968" y="5661248"/>
            <a:ext cx="106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© Wolters</a:t>
            </a:r>
            <a:endParaRPr lang="de-DE" sz="1600" b="1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8" t="2739" r="26375" b="1558"/>
          <a:stretch/>
        </p:blipFill>
        <p:spPr>
          <a:xfrm flipH="1">
            <a:off x="4967665" y="1814468"/>
            <a:ext cx="3948556" cy="4381275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7596336" y="5739888"/>
            <a:ext cx="106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© Wolters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3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938" y="1466380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9144000" cy="908719"/>
          </a:xfrm>
          <a:prstGeom prst="rect">
            <a:avLst/>
          </a:prstGeom>
          <a:solidFill>
            <a:srgbClr val="119149"/>
          </a:solidFill>
          <a:ln>
            <a:noFill/>
          </a:ln>
          <a:effectLst/>
          <a:extLst/>
        </p:spPr>
        <p:txBody>
          <a:bodyPr lIns="525600" tIns="46038" rIns="165600" bIns="118800" anchor="b"/>
          <a:lstStyle/>
          <a:p>
            <a:pPr eaLnBrk="0" hangingPunct="0">
              <a:defRPr/>
            </a:pPr>
            <a:r>
              <a:rPr lang="de-DE" sz="4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Neuanerkennung 2018</a:t>
            </a:r>
            <a:endParaRPr lang="de-DE" sz="4400" b="1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30762"/>
            <a:ext cx="7011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Neu </a:t>
            </a:r>
            <a:r>
              <a:rPr lang="de-DE" sz="2400" b="1" dirty="0" smtClean="0">
                <a:solidFill>
                  <a:srgbClr val="FF0000"/>
                </a:solidFill>
              </a:rPr>
              <a:t>anerkannter Farbenschlag: </a:t>
            </a:r>
            <a:r>
              <a:rPr lang="de-DE" sz="2400" b="1" dirty="0" err="1" smtClean="0"/>
              <a:t>Toulouser</a:t>
            </a:r>
            <a:r>
              <a:rPr lang="de-DE" sz="2400" b="1" dirty="0" smtClean="0"/>
              <a:t> Gänse, </a:t>
            </a:r>
            <a:r>
              <a:rPr lang="de-DE" sz="2400" dirty="0" err="1" smtClean="0"/>
              <a:t>buff</a:t>
            </a:r>
            <a:endParaRPr lang="de-DE" sz="2400" dirty="0" smtClean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2" b="16125"/>
          <a:stretch/>
        </p:blipFill>
        <p:spPr>
          <a:xfrm>
            <a:off x="167815" y="2384248"/>
            <a:ext cx="8552083" cy="3195301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123728" y="5013176"/>
            <a:ext cx="51651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b="1" dirty="0" smtClean="0">
                <a:solidFill>
                  <a:schemeClr val="bg1"/>
                </a:solidFill>
              </a:rPr>
              <a:t>© </a:t>
            </a:r>
            <a:r>
              <a:rPr lang="de-DE" sz="1050" b="1" dirty="0">
                <a:solidFill>
                  <a:schemeClr val="bg1"/>
                </a:solidFill>
              </a:rPr>
              <a:t>http://christian-weigel.npage.de/toulouser-gaense/unsere-toulouser-lederbraun.html</a:t>
            </a:r>
          </a:p>
        </p:txBody>
      </p:sp>
    </p:spTree>
    <p:extLst>
      <p:ext uri="{BB962C8B-B14F-4D97-AF65-F5344CB8AC3E}">
        <p14:creationId xmlns:p14="http://schemas.microsoft.com/office/powerpoint/2010/main" val="412813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938" y="1466380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9144000" cy="908719"/>
          </a:xfrm>
          <a:prstGeom prst="rect">
            <a:avLst/>
          </a:prstGeom>
          <a:solidFill>
            <a:srgbClr val="119149"/>
          </a:solidFill>
          <a:ln>
            <a:noFill/>
          </a:ln>
          <a:effectLst/>
          <a:extLst/>
        </p:spPr>
        <p:txBody>
          <a:bodyPr lIns="525600" tIns="46038" rIns="165600" bIns="118800" anchor="b"/>
          <a:lstStyle/>
          <a:p>
            <a:pPr eaLnBrk="0" hangingPunct="0">
              <a:defRPr/>
            </a:pPr>
            <a:r>
              <a:rPr lang="de-DE" sz="4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Neuanerkennung 2018</a:t>
            </a:r>
            <a:endParaRPr lang="de-DE" sz="4400" b="1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0" y="1130762"/>
            <a:ext cx="8378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Neu </a:t>
            </a:r>
            <a:r>
              <a:rPr lang="de-DE" sz="2400" b="1" dirty="0" smtClean="0">
                <a:solidFill>
                  <a:srgbClr val="FF0000"/>
                </a:solidFill>
              </a:rPr>
              <a:t>anerkannter Farbenschlag: </a:t>
            </a:r>
            <a:r>
              <a:rPr lang="de-DE" sz="2400" b="1" dirty="0" err="1" smtClean="0"/>
              <a:t>Warzenenten</a:t>
            </a:r>
            <a:r>
              <a:rPr lang="de-DE" sz="2400" b="1" dirty="0" smtClean="0"/>
              <a:t>, </a:t>
            </a:r>
            <a:r>
              <a:rPr lang="de-DE" sz="2400" dirty="0" smtClean="0"/>
              <a:t>Schecken Perlgrau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14562" b="376"/>
          <a:stretch/>
        </p:blipFill>
        <p:spPr>
          <a:xfrm>
            <a:off x="78939" y="1928045"/>
            <a:ext cx="4553592" cy="3917869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467544" y="5301208"/>
            <a:ext cx="106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© Wolters</a:t>
            </a:r>
            <a:endParaRPr lang="de-DE" sz="1600" b="1" dirty="0">
              <a:solidFill>
                <a:schemeClr val="bg1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r="17713"/>
          <a:stretch/>
        </p:blipFill>
        <p:spPr>
          <a:xfrm flipH="1">
            <a:off x="4699256" y="1928045"/>
            <a:ext cx="4351306" cy="391786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7289443" y="5302691"/>
            <a:ext cx="1064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b="1" dirty="0" smtClean="0">
                <a:solidFill>
                  <a:schemeClr val="bg1"/>
                </a:solidFill>
              </a:rPr>
              <a:t>© Wolters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2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938" y="1466380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9144000" cy="908719"/>
          </a:xfrm>
          <a:prstGeom prst="rect">
            <a:avLst/>
          </a:prstGeom>
          <a:solidFill>
            <a:srgbClr val="119149"/>
          </a:solidFill>
          <a:ln>
            <a:noFill/>
          </a:ln>
          <a:effectLst/>
          <a:extLst/>
        </p:spPr>
        <p:txBody>
          <a:bodyPr lIns="525600" tIns="46038" rIns="165600" bIns="118800" anchor="b"/>
          <a:lstStyle/>
          <a:p>
            <a:pPr eaLnBrk="0" hangingPunct="0">
              <a:defRPr/>
            </a:pPr>
            <a:r>
              <a:rPr lang="de-DE" sz="4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Neuanerkennung 2018</a:t>
            </a:r>
            <a:endParaRPr lang="de-DE" sz="4400" b="1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908720"/>
            <a:ext cx="939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Neu anerkannter Farbenschlag: </a:t>
            </a:r>
          </a:p>
          <a:p>
            <a:r>
              <a:rPr lang="de-DE" sz="2400" b="1" dirty="0" smtClean="0"/>
              <a:t>Eulenbarthühner, </a:t>
            </a:r>
            <a:r>
              <a:rPr lang="de-DE" sz="2400" dirty="0" err="1" smtClean="0"/>
              <a:t>isabell</a:t>
            </a:r>
            <a:r>
              <a:rPr lang="de-DE" sz="2400" dirty="0" smtClean="0"/>
              <a:t>-perlgraugetupft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6284" r="13775" b="5102"/>
          <a:stretch/>
        </p:blipFill>
        <p:spPr>
          <a:xfrm>
            <a:off x="179512" y="2132856"/>
            <a:ext cx="4298597" cy="3504291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11560" y="4941168"/>
            <a:ext cx="117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© Wolters</a:t>
            </a:r>
            <a:endParaRPr lang="de-DE" b="1" dirty="0">
              <a:solidFill>
                <a:schemeClr val="bg1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16359" r="27163" b="12582"/>
          <a:stretch/>
        </p:blipFill>
        <p:spPr>
          <a:xfrm flipH="1">
            <a:off x="5008144" y="2038077"/>
            <a:ext cx="3888432" cy="36004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975510" y="5105577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© </a:t>
            </a:r>
            <a:r>
              <a:rPr lang="de-DE" b="1" dirty="0" err="1" smtClean="0">
                <a:solidFill>
                  <a:schemeClr val="bg1"/>
                </a:solidFill>
              </a:rPr>
              <a:t>Schellschmidt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4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8938" y="1466380"/>
            <a:ext cx="8640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r>
              <a:rPr lang="de-DE" sz="2400" dirty="0"/>
              <a:t>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1"/>
            <a:ext cx="9144000" cy="908719"/>
          </a:xfrm>
          <a:prstGeom prst="rect">
            <a:avLst/>
          </a:prstGeom>
          <a:solidFill>
            <a:srgbClr val="119149"/>
          </a:solidFill>
          <a:ln>
            <a:noFill/>
          </a:ln>
          <a:effectLst/>
          <a:extLst/>
        </p:spPr>
        <p:txBody>
          <a:bodyPr lIns="525600" tIns="46038" rIns="165600" bIns="118800" anchor="b"/>
          <a:lstStyle/>
          <a:p>
            <a:pPr eaLnBrk="0" hangingPunct="0">
              <a:defRPr/>
            </a:pPr>
            <a:r>
              <a:rPr lang="de-DE" sz="4400" b="1" i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Neuanerkennung 2018</a:t>
            </a:r>
            <a:endParaRPr lang="de-DE" sz="4400" b="1" i="1" dirty="0">
              <a:solidFill>
                <a:srgbClr val="FFFF9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908720"/>
            <a:ext cx="9396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</a:rPr>
              <a:t>Neu anerkannter Farbenschlag: </a:t>
            </a:r>
          </a:p>
          <a:p>
            <a:r>
              <a:rPr lang="de-DE" sz="2400" b="1" dirty="0" smtClean="0"/>
              <a:t>Rheinländer, </a:t>
            </a:r>
            <a:r>
              <a:rPr lang="de-DE" sz="2400" dirty="0" smtClean="0"/>
              <a:t>kennfarbig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1" t="8647" r="9839" b="8647"/>
          <a:stretch/>
        </p:blipFill>
        <p:spPr>
          <a:xfrm>
            <a:off x="1007604" y="1739717"/>
            <a:ext cx="7128792" cy="504056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868144" y="6237312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© </a:t>
            </a:r>
            <a:r>
              <a:rPr lang="de-DE" b="1" dirty="0" err="1" smtClean="0">
                <a:solidFill>
                  <a:schemeClr val="bg1"/>
                </a:solidFill>
              </a:rPr>
              <a:t>Schellschmidt</a:t>
            </a:r>
            <a:endParaRPr lang="de-D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23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</Words>
  <Application>Microsoft Office PowerPoint</Application>
  <PresentationFormat>Bildschirmpräsentation (4:3)</PresentationFormat>
  <Paragraphs>261</Paragraphs>
  <Slides>20</Slides>
  <Notes>20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Schreiter</dc:creator>
  <cp:lastModifiedBy>Ulrich Freiberger</cp:lastModifiedBy>
  <cp:revision>157</cp:revision>
  <cp:lastPrinted>2017-03-10T17:28:55Z</cp:lastPrinted>
  <dcterms:created xsi:type="dcterms:W3CDTF">2013-09-07T16:39:58Z</dcterms:created>
  <dcterms:modified xsi:type="dcterms:W3CDTF">2018-06-12T14:19:59Z</dcterms:modified>
</cp:coreProperties>
</file>