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9" r:id="rId1"/>
  </p:sldMasterIdLst>
  <p:notesMasterIdLst>
    <p:notesMasterId r:id="rId25"/>
  </p:notesMasterIdLst>
  <p:sldIdLst>
    <p:sldId id="315" r:id="rId2"/>
    <p:sldId id="320" r:id="rId3"/>
    <p:sldId id="321" r:id="rId4"/>
    <p:sldId id="310" r:id="rId5"/>
    <p:sldId id="313" r:id="rId6"/>
    <p:sldId id="314" r:id="rId7"/>
    <p:sldId id="319" r:id="rId8"/>
    <p:sldId id="318" r:id="rId9"/>
    <p:sldId id="317" r:id="rId10"/>
    <p:sldId id="316" r:id="rId11"/>
    <p:sldId id="311" r:id="rId12"/>
    <p:sldId id="325" r:id="rId13"/>
    <p:sldId id="324" r:id="rId14"/>
    <p:sldId id="323" r:id="rId15"/>
    <p:sldId id="327" r:id="rId16"/>
    <p:sldId id="330" r:id="rId17"/>
    <p:sldId id="328" r:id="rId18"/>
    <p:sldId id="334" r:id="rId19"/>
    <p:sldId id="329" r:id="rId20"/>
    <p:sldId id="333" r:id="rId21"/>
    <p:sldId id="332" r:id="rId22"/>
    <p:sldId id="331" r:id="rId23"/>
    <p:sldId id="335" r:id="rId2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CC9A0-3E26-4E84-AD3B-3DB08A822E28}" type="datetimeFigureOut">
              <a:rPr lang="de-DE" smtClean="0"/>
              <a:pPr/>
              <a:t>14.06.2018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15C7D-C720-4D3D-A064-A5AEB54CBCC5}"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2515C7D-C720-4D3D-A064-A5AEB54CBCC5}" type="slidenum">
              <a:rPr lang="de-DE" smtClean="0"/>
              <a:pPr/>
              <a:t>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htwinkliges Dreiec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grpSp>
        <p:nvGrpSpPr>
          <p:cNvPr id="2" name="Gruppieren 1"/>
          <p:cNvGrpSpPr/>
          <p:nvPr/>
        </p:nvGrpSpPr>
        <p:grpSpPr>
          <a:xfrm>
            <a:off x="-3765" y="4953000"/>
            <a:ext cx="9147765" cy="1912088"/>
            <a:chOff x="-3765" y="4832896"/>
            <a:chExt cx="9147765" cy="2032192"/>
          </a:xfrm>
        </p:grpSpPr>
        <p:sp>
          <p:nvSpPr>
            <p:cNvPr id="7" name="Freihand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ihand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ihand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Gerade Verbindung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umsplatzhalter 29"/>
          <p:cNvSpPr>
            <a:spLocks noGrp="1"/>
          </p:cNvSpPr>
          <p:nvPr>
            <p:ph type="dt" sz="half" idx="10"/>
          </p:nvPr>
        </p:nvSpPr>
        <p:spPr/>
        <p:txBody>
          <a:bodyPr/>
          <a:lstStyle>
            <a:lvl1pPr>
              <a:defRPr>
                <a:solidFill>
                  <a:srgbClr val="FFFFFF"/>
                </a:solidFill>
              </a:defRPr>
            </a:lvl1pPr>
            <a:extLst/>
          </a:lstStyle>
          <a:p>
            <a:endParaRPr lang="de-DE"/>
          </a:p>
        </p:txBody>
      </p:sp>
      <p:sp>
        <p:nvSpPr>
          <p:cNvPr id="19" name="Fußzeilenplatzhalter 18"/>
          <p:cNvSpPr>
            <a:spLocks noGrp="1"/>
          </p:cNvSpPr>
          <p:nvPr>
            <p:ph type="ftr" sz="quarter" idx="11"/>
          </p:nvPr>
        </p:nvSpPr>
        <p:spPr/>
        <p:txBody>
          <a:bodyPr/>
          <a:lstStyle>
            <a:lvl1pPr>
              <a:defRPr>
                <a:solidFill>
                  <a:schemeClr val="accent1">
                    <a:tint val="20000"/>
                  </a:schemeClr>
                </a:solidFill>
              </a:defRPr>
            </a:lvl1pPr>
            <a:extLst/>
          </a:lstStyle>
          <a:p>
            <a:r>
              <a:rPr lang="en-US" smtClean="0"/>
              <a:t>(c) BZA, Ronald Bube, 2018</a:t>
            </a:r>
            <a:endParaRPr lang="de-DE"/>
          </a:p>
        </p:txBody>
      </p:sp>
      <p:sp>
        <p:nvSpPr>
          <p:cNvPr id="27" name="Foliennummernplatzhalter 26"/>
          <p:cNvSpPr>
            <a:spLocks noGrp="1"/>
          </p:cNvSpPr>
          <p:nvPr>
            <p:ph type="sldNum" sz="quarter" idx="12"/>
          </p:nvPr>
        </p:nvSpPr>
        <p:spPr/>
        <p:txBody>
          <a:bodyPr/>
          <a:lstStyle>
            <a:lvl1pPr>
              <a:defRPr>
                <a:solidFill>
                  <a:srgbClr val="FFFFFF"/>
                </a:solidFill>
              </a:defRPr>
            </a:lvl1pPr>
            <a:extLst/>
          </a:lstStyle>
          <a:p>
            <a:fld id="{1B11BDCD-45EE-4532-AB7C-D6E07B5FB2D0}"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1481329"/>
            <a:ext cx="8229600" cy="4386071"/>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endParaRPr lang="de-DE"/>
          </a:p>
        </p:txBody>
      </p:sp>
      <p:sp>
        <p:nvSpPr>
          <p:cNvPr id="5" name="Fußzeilenplatzhalter 4"/>
          <p:cNvSpPr>
            <a:spLocks noGrp="1"/>
          </p:cNvSpPr>
          <p:nvPr>
            <p:ph type="ftr" sz="quarter" idx="11"/>
          </p:nvPr>
        </p:nvSpPr>
        <p:spPr/>
        <p:txBody>
          <a:bodyPr/>
          <a:lstStyle>
            <a:extLst/>
          </a:lstStyle>
          <a:p>
            <a:r>
              <a:rPr lang="en-US" smtClean="0"/>
              <a:t>(c) BZA, Ronald Bube, 2018</a:t>
            </a:r>
            <a:endParaRPr lang="de-DE"/>
          </a:p>
        </p:txBody>
      </p:sp>
      <p:sp>
        <p:nvSpPr>
          <p:cNvPr id="6" name="Foliennummernplatzhalter 5"/>
          <p:cNvSpPr>
            <a:spLocks noGrp="1"/>
          </p:cNvSpPr>
          <p:nvPr>
            <p:ph type="sldNum" sz="quarter" idx="12"/>
          </p:nvPr>
        </p:nvSpPr>
        <p:spPr/>
        <p:txBody>
          <a:bodyPr/>
          <a:lstStyle>
            <a:extLst/>
          </a:lstStyle>
          <a:p>
            <a:fld id="{CC6ACD4A-3801-42AC-9819-8F701EC5C9C3}"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41"/>
            <a:ext cx="6324600" cy="5592760"/>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endParaRPr lang="de-DE"/>
          </a:p>
        </p:txBody>
      </p:sp>
      <p:sp>
        <p:nvSpPr>
          <p:cNvPr id="5" name="Fußzeilenplatzhalter 4"/>
          <p:cNvSpPr>
            <a:spLocks noGrp="1"/>
          </p:cNvSpPr>
          <p:nvPr>
            <p:ph type="ftr" sz="quarter" idx="11"/>
          </p:nvPr>
        </p:nvSpPr>
        <p:spPr/>
        <p:txBody>
          <a:bodyPr/>
          <a:lstStyle>
            <a:extLst/>
          </a:lstStyle>
          <a:p>
            <a:r>
              <a:rPr lang="en-US" smtClean="0"/>
              <a:t>(c) BZA, Ronald Bube, 2018</a:t>
            </a:r>
            <a:endParaRPr lang="de-DE"/>
          </a:p>
        </p:txBody>
      </p:sp>
      <p:sp>
        <p:nvSpPr>
          <p:cNvPr id="6" name="Foliennummernplatzhalter 5"/>
          <p:cNvSpPr>
            <a:spLocks noGrp="1"/>
          </p:cNvSpPr>
          <p:nvPr>
            <p:ph type="sldNum" sz="quarter" idx="12"/>
          </p:nvPr>
        </p:nvSpPr>
        <p:spPr/>
        <p:txBody>
          <a:bodyPr/>
          <a:lstStyle>
            <a:extLst/>
          </a:lstStyle>
          <a:p>
            <a:fld id="{01001CEF-5BAB-4EF5-B588-DD8B4C96E45F}"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endParaRPr lang="de-DE"/>
          </a:p>
        </p:txBody>
      </p:sp>
      <p:sp>
        <p:nvSpPr>
          <p:cNvPr id="5" name="Fußzeilenplatzhalter 4"/>
          <p:cNvSpPr>
            <a:spLocks noGrp="1"/>
          </p:cNvSpPr>
          <p:nvPr>
            <p:ph type="ftr" sz="quarter" idx="11"/>
          </p:nvPr>
        </p:nvSpPr>
        <p:spPr/>
        <p:txBody>
          <a:bodyPr/>
          <a:lstStyle>
            <a:extLst/>
          </a:lstStyle>
          <a:p>
            <a:r>
              <a:rPr lang="en-US" smtClean="0"/>
              <a:t>(c) BZA, Ronald Bube, 2018</a:t>
            </a:r>
            <a:endParaRPr lang="de-DE"/>
          </a:p>
        </p:txBody>
      </p:sp>
      <p:sp>
        <p:nvSpPr>
          <p:cNvPr id="6" name="Foliennummernplatzhalter 5"/>
          <p:cNvSpPr>
            <a:spLocks noGrp="1"/>
          </p:cNvSpPr>
          <p:nvPr>
            <p:ph type="sldNum" sz="quarter" idx="12"/>
          </p:nvPr>
        </p:nvSpPr>
        <p:spPr/>
        <p:txBody>
          <a:bodyPr/>
          <a:lstStyle>
            <a:extLst/>
          </a:lstStyle>
          <a:p>
            <a:fld id="{1E2DDB26-7411-42C7-B75D-5EA831904861}" type="slidenum">
              <a:rPr lang="de-DE" smtClean="0"/>
              <a:pPr/>
              <a:t>‹Nr.›</a:t>
            </a:fld>
            <a:endParaRPr lang="de-DE"/>
          </a:p>
        </p:txBody>
      </p:sp>
      <p:sp>
        <p:nvSpPr>
          <p:cNvPr id="7" name="Titel 6"/>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extLst/>
          </a:lstStyle>
          <a:p>
            <a:endParaRPr lang="de-DE"/>
          </a:p>
        </p:txBody>
      </p:sp>
      <p:sp>
        <p:nvSpPr>
          <p:cNvPr id="5" name="Fußzeilenplatzhalter 4"/>
          <p:cNvSpPr>
            <a:spLocks noGrp="1"/>
          </p:cNvSpPr>
          <p:nvPr>
            <p:ph type="ftr" sz="quarter" idx="11"/>
          </p:nvPr>
        </p:nvSpPr>
        <p:spPr/>
        <p:txBody>
          <a:bodyPr/>
          <a:lstStyle>
            <a:extLst/>
          </a:lstStyle>
          <a:p>
            <a:r>
              <a:rPr lang="en-US" smtClean="0"/>
              <a:t>(c) BZA, Ronald Bube, 2018</a:t>
            </a:r>
            <a:endParaRPr lang="de-DE"/>
          </a:p>
        </p:txBody>
      </p:sp>
      <p:sp>
        <p:nvSpPr>
          <p:cNvPr id="6" name="Foliennummernplatzhalter 5"/>
          <p:cNvSpPr>
            <a:spLocks noGrp="1"/>
          </p:cNvSpPr>
          <p:nvPr>
            <p:ph type="sldNum" sz="quarter" idx="12"/>
          </p:nvPr>
        </p:nvSpPr>
        <p:spPr/>
        <p:txBody>
          <a:bodyPr/>
          <a:lstStyle>
            <a:extLst/>
          </a:lstStyle>
          <a:p>
            <a:fld id="{FF003801-AAFC-4E1B-89D9-14676EF3631A}" type="slidenum">
              <a:rPr lang="de-DE" smtClean="0"/>
              <a:pPr/>
              <a:t>‹Nr.›</a:t>
            </a:fld>
            <a:endParaRPr lang="de-DE"/>
          </a:p>
        </p:txBody>
      </p:sp>
      <p:sp>
        <p:nvSpPr>
          <p:cNvPr id="7" name="Eingekerbter Richtungspfei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Eingekerbter Richtungspfei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2">
        <a:schemeClr val="bg1"/>
      </p:bgRef>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endParaRPr lang="de-DE"/>
          </a:p>
        </p:txBody>
      </p:sp>
      <p:sp>
        <p:nvSpPr>
          <p:cNvPr id="6" name="Fußzeilenplatzhalter 5"/>
          <p:cNvSpPr>
            <a:spLocks noGrp="1"/>
          </p:cNvSpPr>
          <p:nvPr>
            <p:ph type="ftr" sz="quarter" idx="11"/>
          </p:nvPr>
        </p:nvSpPr>
        <p:spPr/>
        <p:txBody>
          <a:bodyPr/>
          <a:lstStyle>
            <a:extLst/>
          </a:lstStyle>
          <a:p>
            <a:r>
              <a:rPr lang="en-US" smtClean="0"/>
              <a:t>(c) BZA, Ronald Bube, 2018</a:t>
            </a:r>
            <a:endParaRPr lang="de-DE"/>
          </a:p>
        </p:txBody>
      </p:sp>
      <p:sp>
        <p:nvSpPr>
          <p:cNvPr id="7" name="Foliennummernplatzhalter 6"/>
          <p:cNvSpPr>
            <a:spLocks noGrp="1"/>
          </p:cNvSpPr>
          <p:nvPr>
            <p:ph type="sldNum" sz="quarter" idx="12"/>
          </p:nvPr>
        </p:nvSpPr>
        <p:spPr/>
        <p:txBody>
          <a:bodyPr/>
          <a:lstStyle>
            <a:extLst/>
          </a:lstStyle>
          <a:p>
            <a:fld id="{8DAF46FE-5F7C-4FA0-A054-A8E3BED1AE97}" type="slidenum">
              <a:rPr lang="de-DE" smtClean="0"/>
              <a:pPr/>
              <a:t>‹Nr.›</a:t>
            </a:fld>
            <a:endParaRPr lang="de-DE"/>
          </a:p>
        </p:txBody>
      </p:sp>
      <p:sp>
        <p:nvSpPr>
          <p:cNvPr id="8" name="Titel 7"/>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endParaRPr lang="de-DE"/>
          </a:p>
        </p:txBody>
      </p:sp>
      <p:sp>
        <p:nvSpPr>
          <p:cNvPr id="8" name="Fußzeilenplatzhalter 7"/>
          <p:cNvSpPr>
            <a:spLocks noGrp="1"/>
          </p:cNvSpPr>
          <p:nvPr>
            <p:ph type="ftr" sz="quarter" idx="11"/>
          </p:nvPr>
        </p:nvSpPr>
        <p:spPr/>
        <p:txBody>
          <a:bodyPr/>
          <a:lstStyle>
            <a:extLst/>
          </a:lstStyle>
          <a:p>
            <a:r>
              <a:rPr lang="en-US" smtClean="0"/>
              <a:t>(c) BZA, Ronald Bube, 2018</a:t>
            </a:r>
            <a:endParaRPr lang="de-DE"/>
          </a:p>
        </p:txBody>
      </p:sp>
      <p:sp>
        <p:nvSpPr>
          <p:cNvPr id="9" name="Foliennummernplatzhalter 8"/>
          <p:cNvSpPr>
            <a:spLocks noGrp="1"/>
          </p:cNvSpPr>
          <p:nvPr>
            <p:ph type="sldNum" sz="quarter" idx="12"/>
          </p:nvPr>
        </p:nvSpPr>
        <p:spPr/>
        <p:txBody>
          <a:bodyPr/>
          <a:lstStyle>
            <a:extLst/>
          </a:lstStyle>
          <a:p>
            <a:fld id="{7D3FE5D4-DFA0-4111-BAA4-EE8CE23127E3}"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Ref idx="1002">
        <a:schemeClr val="bg1"/>
      </p:bgRef>
    </p:bg>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extLst/>
          </a:lstStyle>
          <a:p>
            <a:endParaRPr lang="de-DE"/>
          </a:p>
        </p:txBody>
      </p:sp>
      <p:sp>
        <p:nvSpPr>
          <p:cNvPr id="4" name="Fußzeilenplatzhalter 3"/>
          <p:cNvSpPr>
            <a:spLocks noGrp="1"/>
          </p:cNvSpPr>
          <p:nvPr>
            <p:ph type="ftr" sz="quarter" idx="11"/>
          </p:nvPr>
        </p:nvSpPr>
        <p:spPr/>
        <p:txBody>
          <a:bodyPr/>
          <a:lstStyle>
            <a:extLst/>
          </a:lstStyle>
          <a:p>
            <a:r>
              <a:rPr lang="en-US" smtClean="0"/>
              <a:t>(c) BZA, Ronald Bube, 2018</a:t>
            </a:r>
            <a:endParaRPr lang="de-DE"/>
          </a:p>
        </p:txBody>
      </p:sp>
      <p:sp>
        <p:nvSpPr>
          <p:cNvPr id="5" name="Foliennummernplatzhalter 4"/>
          <p:cNvSpPr>
            <a:spLocks noGrp="1"/>
          </p:cNvSpPr>
          <p:nvPr>
            <p:ph type="sldNum" sz="quarter" idx="12"/>
          </p:nvPr>
        </p:nvSpPr>
        <p:spPr/>
        <p:txBody>
          <a:bodyPr/>
          <a:lstStyle>
            <a:extLst/>
          </a:lstStyle>
          <a:p>
            <a:fld id="{8179EF51-0DC7-4AAA-B6B8-E331E72A7905}" type="slidenum">
              <a:rPr lang="de-DE" smtClean="0"/>
              <a:pPr/>
              <a:t>‹Nr.›</a:t>
            </a:fld>
            <a:endParaRPr lang="de-DE"/>
          </a:p>
        </p:txBody>
      </p:sp>
      <p:sp>
        <p:nvSpPr>
          <p:cNvPr id="6" name="Titel 5"/>
          <p:cNvSpPr>
            <a:spLocks noGrp="1"/>
          </p:cNvSpPr>
          <p:nvPr>
            <p:ph type="title"/>
          </p:nvPr>
        </p:nvSpPr>
        <p:spPr/>
        <p:txBody>
          <a:bodyPr rtlCol="0"/>
          <a:lstStyle>
            <a:extLst/>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extLst/>
          </a:lstStyle>
          <a:p>
            <a:endParaRPr lang="de-DE"/>
          </a:p>
        </p:txBody>
      </p:sp>
      <p:sp>
        <p:nvSpPr>
          <p:cNvPr id="3" name="Fußzeilenplatzhalter 2"/>
          <p:cNvSpPr>
            <a:spLocks noGrp="1"/>
          </p:cNvSpPr>
          <p:nvPr>
            <p:ph type="ftr" sz="quarter" idx="11"/>
          </p:nvPr>
        </p:nvSpPr>
        <p:spPr/>
        <p:txBody>
          <a:bodyPr/>
          <a:lstStyle>
            <a:extLst/>
          </a:lstStyle>
          <a:p>
            <a:r>
              <a:rPr lang="en-US" smtClean="0"/>
              <a:t>(c) BZA, Ronald Bube, 2018</a:t>
            </a:r>
            <a:endParaRPr lang="de-DE"/>
          </a:p>
        </p:txBody>
      </p:sp>
      <p:sp>
        <p:nvSpPr>
          <p:cNvPr id="4" name="Foliennummernplatzhalter 3"/>
          <p:cNvSpPr>
            <a:spLocks noGrp="1"/>
          </p:cNvSpPr>
          <p:nvPr>
            <p:ph type="sldNum" sz="quarter" idx="12"/>
          </p:nvPr>
        </p:nvSpPr>
        <p:spPr/>
        <p:txBody>
          <a:bodyPr/>
          <a:lstStyle>
            <a:extLst/>
          </a:lstStyle>
          <a:p>
            <a:fld id="{ADDB6A2D-1A14-424A-8EFA-36E83513CCC2}"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a:xfrm>
            <a:off x="6727032" y="6407944"/>
            <a:ext cx="1920240" cy="365760"/>
          </a:xfrm>
        </p:spPr>
        <p:txBody>
          <a:bodyPr/>
          <a:lstStyle>
            <a:extLst/>
          </a:lstStyle>
          <a:p>
            <a:endParaRPr lang="de-DE"/>
          </a:p>
        </p:txBody>
      </p:sp>
      <p:sp>
        <p:nvSpPr>
          <p:cNvPr id="6" name="Fußzeilenplatzhalter 5"/>
          <p:cNvSpPr>
            <a:spLocks noGrp="1"/>
          </p:cNvSpPr>
          <p:nvPr>
            <p:ph type="ftr" sz="quarter" idx="11"/>
          </p:nvPr>
        </p:nvSpPr>
        <p:spPr/>
        <p:txBody>
          <a:bodyPr/>
          <a:lstStyle>
            <a:extLst/>
          </a:lstStyle>
          <a:p>
            <a:r>
              <a:rPr lang="en-US" smtClean="0"/>
              <a:t>(c) BZA, Ronald Bube, 2018</a:t>
            </a:r>
            <a:endParaRPr lang="de-DE"/>
          </a:p>
        </p:txBody>
      </p:sp>
      <p:sp>
        <p:nvSpPr>
          <p:cNvPr id="7" name="Foliennummernplatzhalter 6"/>
          <p:cNvSpPr>
            <a:spLocks noGrp="1"/>
          </p:cNvSpPr>
          <p:nvPr>
            <p:ph type="sldNum" sz="quarter" idx="12"/>
          </p:nvPr>
        </p:nvSpPr>
        <p:spPr/>
        <p:txBody>
          <a:bodyPr/>
          <a:lstStyle>
            <a:extLst/>
          </a:lstStyle>
          <a:p>
            <a:fld id="{DD59FA8A-98F5-4411-9AF2-58B1928B600B}"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2">
        <a:schemeClr val="bg1"/>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de-DE" smtClean="0"/>
              <a:t>Textmasterformate durch Klicken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de-DE" smtClean="0"/>
              <a:t>Bild durch Klicken auf Symbol hinzufügen</a:t>
            </a:r>
            <a:endParaRPr kumimoji="0" lang="en-US" dirty="0"/>
          </a:p>
        </p:txBody>
      </p:sp>
      <p:sp>
        <p:nvSpPr>
          <p:cNvPr id="5" name="Datumsplatzhalter 4"/>
          <p:cNvSpPr>
            <a:spLocks noGrp="1"/>
          </p:cNvSpPr>
          <p:nvPr>
            <p:ph type="dt" sz="half" idx="10"/>
          </p:nvPr>
        </p:nvSpPr>
        <p:spPr/>
        <p:txBody>
          <a:bodyPr/>
          <a:lstStyle>
            <a:lvl1pPr>
              <a:defRPr>
                <a:solidFill>
                  <a:schemeClr val="tx1"/>
                </a:solidFill>
              </a:defRPr>
            </a:lvl1pPr>
            <a:extLst/>
          </a:lstStyle>
          <a:p>
            <a:endParaRPr lang="de-DE"/>
          </a:p>
        </p:txBody>
      </p:sp>
      <p:sp>
        <p:nvSpPr>
          <p:cNvPr id="6" name="Fußzeilenplatzhalt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(c) BZA, Ronald Bube, 2018</a:t>
            </a:r>
            <a:endParaRPr lang="de-DE"/>
          </a:p>
        </p:txBody>
      </p:sp>
      <p:sp>
        <p:nvSpPr>
          <p:cNvPr id="7" name="Foliennummernplatzhalter 6"/>
          <p:cNvSpPr>
            <a:spLocks noGrp="1"/>
          </p:cNvSpPr>
          <p:nvPr>
            <p:ph type="sldNum" sz="quarter" idx="12"/>
          </p:nvPr>
        </p:nvSpPr>
        <p:spPr/>
        <p:txBody>
          <a:bodyPr/>
          <a:lstStyle>
            <a:lvl1pPr>
              <a:defRPr>
                <a:solidFill>
                  <a:schemeClr val="tx1"/>
                </a:solidFill>
              </a:defRPr>
            </a:lvl1pPr>
            <a:extLst/>
          </a:lstStyle>
          <a:p>
            <a:fld id="{49C1A17E-893C-416E-B43C-9893EDD48876}" type="slidenum">
              <a:rPr lang="de-DE" smtClean="0"/>
              <a:pPr/>
              <a:t>‹Nr.›</a:t>
            </a:fld>
            <a:endParaRPr lang="de-DE"/>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de-DE" smtClean="0"/>
              <a:t>Titelmasterformat durch Klicken bearbeiten</a:t>
            </a:r>
            <a:endParaRPr kumimoji="0" lang="en-US"/>
          </a:p>
        </p:txBody>
      </p:sp>
      <p:sp>
        <p:nvSpPr>
          <p:cNvPr id="8" name="Freihand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ihand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winkliges Dreieck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Gerade Verbindung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Eingekerbter Richtungspfei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Eingekerbter Richtungspfei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ihand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ihand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winkliges Dreieck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Gerade Verbindung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de-DE"/>
          </a:p>
        </p:txBody>
      </p:sp>
      <p:sp>
        <p:nvSpPr>
          <p:cNvPr id="22" name="Fußzeilenplatzhalt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(c) BZA, Ronald Bube, 2018</a:t>
            </a:r>
            <a:endParaRPr lang="de-DE"/>
          </a:p>
        </p:txBody>
      </p:sp>
      <p:sp>
        <p:nvSpPr>
          <p:cNvPr id="18" name="Foliennummernplatzhalt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006298E-CE30-4588-A7AD-62B855C865AC}"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t>
            </a:r>
            <a:r>
              <a:rPr lang="de-DE" sz="2400" b="0" u="sng" dirty="0" err="1" smtClean="0">
                <a:solidFill>
                  <a:schemeClr val="accent2">
                    <a:lumMod val="75000"/>
                  </a:schemeClr>
                </a:solidFill>
                <a:latin typeface="Arial" pitchFamily="34" charset="0"/>
                <a:cs typeface="Arial" pitchFamily="34" charset="0"/>
              </a:rPr>
              <a:t>Anahlt</a:t>
            </a:r>
            <a:endParaRPr lang="de-DE" sz="2400" b="0" u="sng" dirty="0">
              <a:solidFill>
                <a:schemeClr val="accent2">
                  <a:lumMod val="75000"/>
                </a:schemeClr>
              </a:solidFill>
              <a:latin typeface="Arial" pitchFamily="34" charset="0"/>
              <a:cs typeface="Arial" pitchFamily="34" charset="0"/>
            </a:endParaRPr>
          </a:p>
        </p:txBody>
      </p:sp>
      <p:sp>
        <p:nvSpPr>
          <p:cNvPr id="4101" name="Rectangle 5"/>
          <p:cNvSpPr>
            <a:spLocks noGrp="1" noChangeArrowheads="1"/>
          </p:cNvSpPr>
          <p:nvPr>
            <p:ph type="body" idx="4294967295"/>
          </p:nvPr>
        </p:nvSpPr>
        <p:spPr>
          <a:xfrm>
            <a:off x="971600" y="1772816"/>
            <a:ext cx="7668344" cy="3024336"/>
          </a:xfrm>
        </p:spPr>
        <p:txBody>
          <a:bodyPr>
            <a:normAutofit/>
          </a:bodyPr>
          <a:lstStyle/>
          <a:p>
            <a:r>
              <a:rPr lang="de-DE" sz="2400" dirty="0" smtClean="0"/>
              <a:t>Arbeitstagung </a:t>
            </a:r>
          </a:p>
          <a:p>
            <a:pPr>
              <a:buNone/>
            </a:pPr>
            <a:r>
              <a:rPr lang="de-DE" sz="2400" dirty="0" smtClean="0"/>
              <a:t>   der Schulungsleiter des VDRP 2018</a:t>
            </a:r>
          </a:p>
          <a:p>
            <a:pPr>
              <a:buNone/>
            </a:pPr>
            <a:r>
              <a:rPr lang="de-DE" sz="2400" dirty="0" smtClean="0"/>
              <a:t>   </a:t>
            </a:r>
          </a:p>
          <a:p>
            <a:pPr>
              <a:buNone/>
            </a:pPr>
            <a:r>
              <a:rPr lang="de-DE" sz="2400" dirty="0" smtClean="0"/>
              <a:t>   06493 Harzgerode/</a:t>
            </a:r>
            <a:r>
              <a:rPr lang="de-DE" sz="2400" dirty="0" err="1" smtClean="0"/>
              <a:t>Alexisbad</a:t>
            </a:r>
            <a:endParaRPr lang="de-DE" sz="2400" dirty="0" smtClean="0"/>
          </a:p>
          <a:p>
            <a:pPr>
              <a:buNone/>
            </a:pPr>
            <a:r>
              <a:rPr lang="de-DE" sz="2400" dirty="0" smtClean="0"/>
              <a:t>   </a:t>
            </a:r>
          </a:p>
          <a:p>
            <a:pPr>
              <a:buNone/>
            </a:pPr>
            <a:r>
              <a:rPr lang="de-DE" sz="2400" dirty="0" smtClean="0"/>
              <a:t>   Der BZA Sparte Tauben berichtet:</a:t>
            </a:r>
          </a:p>
          <a:p>
            <a:pPr>
              <a:buNone/>
            </a:pPr>
            <a:r>
              <a:rPr lang="de-DE" sz="2400" dirty="0" smtClean="0"/>
              <a:t>   Ronald Bube</a:t>
            </a:r>
          </a:p>
          <a:p>
            <a:endParaRPr lang="de-DE" sz="2400" dirty="0">
              <a:solidFill>
                <a:srgbClr val="FFC000"/>
              </a:solidFill>
            </a:endParaRPr>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563888" y="5949280"/>
            <a:ext cx="510735" cy="698004"/>
          </a:xfrm>
          <a:prstGeom prst="rect">
            <a:avLst/>
          </a:prstGeom>
          <a:noFill/>
        </p:spPr>
      </p:pic>
      <p:sp>
        <p:nvSpPr>
          <p:cNvPr id="6" name="Textfeld 5"/>
          <p:cNvSpPr txBox="1"/>
          <p:nvPr/>
        </p:nvSpPr>
        <p:spPr>
          <a:xfrm>
            <a:off x="4139952" y="6021288"/>
            <a:ext cx="4752528" cy="369332"/>
          </a:xfrm>
          <a:prstGeom prst="rect">
            <a:avLst/>
          </a:prstGeom>
          <a:noFill/>
        </p:spPr>
        <p:txBody>
          <a:bodyPr wrap="square" rtlCol="0">
            <a:spAutoFit/>
          </a:bodyPr>
          <a:lstStyle/>
          <a:p>
            <a:r>
              <a:rPr lang="de-DE" dirty="0" smtClean="0"/>
              <a:t>Verband Deutscher Rassegeflügelpreisrichter</a:t>
            </a:r>
            <a:endParaRPr lang="de-DE" dirty="0"/>
          </a:p>
        </p:txBody>
      </p:sp>
      <p:sp>
        <p:nvSpPr>
          <p:cNvPr id="9" name="Fußzeilenplatzhalter 8"/>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sp>
        <p:nvSpPr>
          <p:cNvPr id="4101" name="Rectangle 5"/>
          <p:cNvSpPr>
            <a:spLocks noGrp="1" noChangeArrowheads="1"/>
          </p:cNvSpPr>
          <p:nvPr>
            <p:ph type="body" idx="4294967295"/>
          </p:nvPr>
        </p:nvSpPr>
        <p:spPr>
          <a:xfrm>
            <a:off x="395536" y="1196752"/>
            <a:ext cx="8496944" cy="648072"/>
          </a:xfrm>
        </p:spPr>
        <p:txBody>
          <a:bodyPr>
            <a:normAutofit/>
          </a:bodyPr>
          <a:lstStyle/>
          <a:p>
            <a:r>
              <a:rPr lang="de-DE" sz="2400" dirty="0" smtClean="0"/>
              <a:t>Anerkannt wurden die Altdeutschen Mövchen in Dun</a:t>
            </a:r>
          </a:p>
          <a:p>
            <a:endParaRPr lang="de-DE" sz="2400" dirty="0">
              <a:solidFill>
                <a:srgbClr val="FFC000"/>
              </a:solidFill>
            </a:endParaRPr>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491880" y="5949280"/>
            <a:ext cx="510735" cy="698004"/>
          </a:xfrm>
          <a:prstGeom prst="rect">
            <a:avLst/>
          </a:prstGeom>
          <a:noFill/>
        </p:spPr>
      </p:pic>
      <p:sp>
        <p:nvSpPr>
          <p:cNvPr id="6" name="Textfeld 5"/>
          <p:cNvSpPr txBox="1"/>
          <p:nvPr/>
        </p:nvSpPr>
        <p:spPr>
          <a:xfrm>
            <a:off x="4139952" y="6021288"/>
            <a:ext cx="4752528" cy="369332"/>
          </a:xfrm>
          <a:prstGeom prst="rect">
            <a:avLst/>
          </a:prstGeom>
          <a:noFill/>
        </p:spPr>
        <p:txBody>
          <a:bodyPr wrap="square" rtlCol="0">
            <a:spAutoFit/>
          </a:bodyPr>
          <a:lstStyle/>
          <a:p>
            <a:r>
              <a:rPr lang="de-DE" dirty="0" smtClean="0"/>
              <a:t>Verband Deutscher Rassegeflügelpreisrichter</a:t>
            </a:r>
            <a:endParaRPr lang="de-DE" dirty="0"/>
          </a:p>
        </p:txBody>
      </p:sp>
      <p:pic>
        <p:nvPicPr>
          <p:cNvPr id="7" name="Picture 2" descr="C:\Users\Bube\Documents\Meine Daten\Word\Bundeszuchtausschuss\Bearbeitung 2017-2018\Bilder Neuzuechtungen 2017\1,0 Altdeutsche Mövchen, dun, VDT-Schau Leipzig 2017, Vorstellung, b 90, Jens Behrens.JPG.JPG"/>
          <p:cNvPicPr>
            <a:picLocks noChangeAspect="1" noChangeArrowheads="1"/>
          </p:cNvPicPr>
          <p:nvPr/>
        </p:nvPicPr>
        <p:blipFill>
          <a:blip r:embed="rId3" cstate="print"/>
          <a:srcRect/>
          <a:stretch>
            <a:fillRect/>
          </a:stretch>
        </p:blipFill>
        <p:spPr bwMode="auto">
          <a:xfrm>
            <a:off x="251520" y="1700808"/>
            <a:ext cx="2736304" cy="2814764"/>
          </a:xfrm>
          <a:prstGeom prst="rect">
            <a:avLst/>
          </a:prstGeom>
          <a:noFill/>
        </p:spPr>
      </p:pic>
      <p:pic>
        <p:nvPicPr>
          <p:cNvPr id="53250" name="Picture 2" descr="C:\Users\Bube\Documents\Meine Daten\Word\Bundeszuchtausschuss\Bearbeitung 2017-2018\Bilder Neuzuechtungen 2017\0,1 Altdeutsche Mövchen, dun, VDT-Schau Leipzig 2017, Vorstellung, sg 94, Jens Behrens.JPG"/>
          <p:cNvPicPr>
            <a:picLocks noChangeAspect="1" noChangeArrowheads="1"/>
          </p:cNvPicPr>
          <p:nvPr/>
        </p:nvPicPr>
        <p:blipFill>
          <a:blip r:embed="rId4" cstate="print"/>
          <a:srcRect/>
          <a:stretch>
            <a:fillRect/>
          </a:stretch>
        </p:blipFill>
        <p:spPr bwMode="auto">
          <a:xfrm>
            <a:off x="2915816" y="3140968"/>
            <a:ext cx="2736304" cy="2545361"/>
          </a:xfrm>
          <a:prstGeom prst="rect">
            <a:avLst/>
          </a:prstGeom>
          <a:noFill/>
        </p:spPr>
      </p:pic>
      <p:sp>
        <p:nvSpPr>
          <p:cNvPr id="14" name="Textfeld 13"/>
          <p:cNvSpPr txBox="1"/>
          <p:nvPr/>
        </p:nvSpPr>
        <p:spPr>
          <a:xfrm>
            <a:off x="5796136" y="2060848"/>
            <a:ext cx="3096345" cy="2862322"/>
          </a:xfrm>
          <a:prstGeom prst="rect">
            <a:avLst/>
          </a:prstGeom>
          <a:noFill/>
        </p:spPr>
        <p:txBody>
          <a:bodyPr wrap="square" rtlCol="0">
            <a:spAutoFit/>
          </a:bodyPr>
          <a:lstStyle/>
          <a:p>
            <a:r>
              <a:rPr lang="de-DE" dirty="0" smtClean="0"/>
              <a:t>Sie konnten in Kopfpunkten, gedrungener Figur und gut entwickeltem Jabot überzeugen. Farblich sollte das Dun nicht zu sehr ins Gelbliche übergehen. In Maßen sollte eine leichte </a:t>
            </a:r>
            <a:r>
              <a:rPr lang="de-DE" dirty="0" err="1" smtClean="0"/>
              <a:t>Säumung</a:t>
            </a:r>
            <a:r>
              <a:rPr lang="de-DE" dirty="0" smtClean="0"/>
              <a:t> toleriert werden. </a:t>
            </a:r>
          </a:p>
          <a:p>
            <a:r>
              <a:rPr lang="de-DE" dirty="0" smtClean="0"/>
              <a:t> </a:t>
            </a:r>
          </a:p>
          <a:p>
            <a:endParaRPr lang="de-DE" dirty="0"/>
          </a:p>
        </p:txBody>
      </p:sp>
      <p:sp>
        <p:nvSpPr>
          <p:cNvPr id="9" name="Fußzeilenplatzhalter 8"/>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sp>
        <p:nvSpPr>
          <p:cNvPr id="4101" name="Rectangle 5"/>
          <p:cNvSpPr>
            <a:spLocks noGrp="1" noChangeArrowheads="1"/>
          </p:cNvSpPr>
          <p:nvPr>
            <p:ph type="body" idx="4294967295"/>
          </p:nvPr>
        </p:nvSpPr>
        <p:spPr>
          <a:xfrm>
            <a:off x="827584" y="1196752"/>
            <a:ext cx="7740352" cy="792088"/>
          </a:xfrm>
        </p:spPr>
        <p:txBody>
          <a:bodyPr>
            <a:normAutofit/>
          </a:bodyPr>
          <a:lstStyle/>
          <a:p>
            <a:r>
              <a:rPr lang="de-DE" sz="2400" dirty="0" smtClean="0"/>
              <a:t>…..und die Wiener Tümmler in </a:t>
            </a:r>
            <a:r>
              <a:rPr lang="de-DE" sz="2400" dirty="0" err="1" smtClean="0"/>
              <a:t>Rotfahl</a:t>
            </a:r>
            <a:endParaRPr lang="de-DE" sz="2400" dirty="0" smtClean="0"/>
          </a:p>
          <a:p>
            <a:endParaRPr lang="de-DE" sz="2400" dirty="0">
              <a:solidFill>
                <a:srgbClr val="FFC000"/>
              </a:solidFill>
            </a:endParaRPr>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707904" y="5949280"/>
            <a:ext cx="510735" cy="698004"/>
          </a:xfrm>
          <a:prstGeom prst="rect">
            <a:avLst/>
          </a:prstGeom>
          <a:noFill/>
        </p:spPr>
      </p:pic>
      <p:sp>
        <p:nvSpPr>
          <p:cNvPr id="6" name="Textfeld 5"/>
          <p:cNvSpPr txBox="1"/>
          <p:nvPr/>
        </p:nvSpPr>
        <p:spPr>
          <a:xfrm>
            <a:off x="4319464" y="6093296"/>
            <a:ext cx="4824536" cy="369332"/>
          </a:xfrm>
          <a:prstGeom prst="rect">
            <a:avLst/>
          </a:prstGeom>
          <a:noFill/>
        </p:spPr>
        <p:txBody>
          <a:bodyPr wrap="square" rtlCol="0">
            <a:spAutoFit/>
          </a:bodyPr>
          <a:lstStyle/>
          <a:p>
            <a:r>
              <a:rPr lang="de-DE" dirty="0" smtClean="0"/>
              <a:t>Verband Deutscher Rassegeflügelpreisrichter</a:t>
            </a:r>
            <a:endParaRPr lang="de-DE" dirty="0"/>
          </a:p>
        </p:txBody>
      </p:sp>
      <p:pic>
        <p:nvPicPr>
          <p:cNvPr id="58369" name="Picture 1" descr="C:\Users\Bube\Documents\Meine Daten\Word\Bundeszuchtausschuss\Bearbeitung 2017-2018\Bilder Neuzuechtungen 2017\0,1 Wiener Tümmler, rotfahl mit Binden, VDT-Schau Leipzig 2017, Vorstellung, sg 94, Ralf Schmid .JPG"/>
          <p:cNvPicPr>
            <a:picLocks noChangeAspect="1" noChangeArrowheads="1"/>
          </p:cNvPicPr>
          <p:nvPr/>
        </p:nvPicPr>
        <p:blipFill>
          <a:blip r:embed="rId3" cstate="print"/>
          <a:srcRect/>
          <a:stretch>
            <a:fillRect/>
          </a:stretch>
        </p:blipFill>
        <p:spPr bwMode="auto">
          <a:xfrm>
            <a:off x="251519" y="1700808"/>
            <a:ext cx="2853343" cy="3240360"/>
          </a:xfrm>
          <a:prstGeom prst="rect">
            <a:avLst/>
          </a:prstGeom>
          <a:noFill/>
        </p:spPr>
      </p:pic>
      <p:pic>
        <p:nvPicPr>
          <p:cNvPr id="58372" name="Picture 4" descr="C:\Users\Bube\Documents\Meine Daten\Word\Bundeszuchtausschuss\Bearbeitung 2017-2018\Bilder Neuzuechtungen 2017\0,1 Wiener Tümmler, rotfahl mit Binden, VDT-Schau Leipzig 2017, Vorstellung, sg 95, Ralf Schmid .JPG"/>
          <p:cNvPicPr>
            <a:picLocks noChangeAspect="1" noChangeArrowheads="1"/>
          </p:cNvPicPr>
          <p:nvPr/>
        </p:nvPicPr>
        <p:blipFill>
          <a:blip r:embed="rId4" cstate="print"/>
          <a:srcRect/>
          <a:stretch>
            <a:fillRect/>
          </a:stretch>
        </p:blipFill>
        <p:spPr bwMode="auto">
          <a:xfrm>
            <a:off x="2987824" y="2636912"/>
            <a:ext cx="2964744" cy="3168352"/>
          </a:xfrm>
          <a:prstGeom prst="rect">
            <a:avLst/>
          </a:prstGeom>
          <a:noFill/>
        </p:spPr>
      </p:pic>
      <p:sp>
        <p:nvSpPr>
          <p:cNvPr id="15" name="Textfeld 14"/>
          <p:cNvSpPr txBox="1"/>
          <p:nvPr/>
        </p:nvSpPr>
        <p:spPr>
          <a:xfrm>
            <a:off x="6372200" y="3573016"/>
            <a:ext cx="2088232" cy="1200329"/>
          </a:xfrm>
          <a:prstGeom prst="rect">
            <a:avLst/>
          </a:prstGeom>
          <a:noFill/>
        </p:spPr>
        <p:txBody>
          <a:bodyPr wrap="square" rtlCol="0">
            <a:spAutoFit/>
          </a:bodyPr>
          <a:lstStyle/>
          <a:p>
            <a:r>
              <a:rPr lang="de-DE" dirty="0" smtClean="0"/>
              <a:t>Einzig auf eine nicht zu blaue Bauchfarbe ist zu achten!</a:t>
            </a:r>
            <a:endParaRPr lang="de-DE" dirty="0"/>
          </a:p>
        </p:txBody>
      </p:sp>
      <p:sp>
        <p:nvSpPr>
          <p:cNvPr id="9" name="Fußzeilenplatzhalter 8"/>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707904" y="5949280"/>
            <a:ext cx="510735" cy="698004"/>
          </a:xfrm>
          <a:prstGeom prst="rect">
            <a:avLst/>
          </a:prstGeom>
          <a:noFill/>
        </p:spPr>
      </p:pic>
      <p:sp>
        <p:nvSpPr>
          <p:cNvPr id="6" name="Textfeld 5"/>
          <p:cNvSpPr txBox="1"/>
          <p:nvPr/>
        </p:nvSpPr>
        <p:spPr>
          <a:xfrm>
            <a:off x="4319464" y="6093296"/>
            <a:ext cx="4824536" cy="369332"/>
          </a:xfrm>
          <a:prstGeom prst="rect">
            <a:avLst/>
          </a:prstGeom>
          <a:noFill/>
        </p:spPr>
        <p:txBody>
          <a:bodyPr wrap="square" rtlCol="0">
            <a:spAutoFit/>
          </a:bodyPr>
          <a:lstStyle/>
          <a:p>
            <a:r>
              <a:rPr lang="de-DE" dirty="0" smtClean="0"/>
              <a:t>Verband Deutscher Rassegeflügelpreisrichter</a:t>
            </a:r>
            <a:endParaRPr lang="de-DE" dirty="0"/>
          </a:p>
        </p:txBody>
      </p:sp>
      <p:sp>
        <p:nvSpPr>
          <p:cNvPr id="12" name="Textfeld 11"/>
          <p:cNvSpPr txBox="1"/>
          <p:nvPr/>
        </p:nvSpPr>
        <p:spPr>
          <a:xfrm>
            <a:off x="755576" y="1916832"/>
            <a:ext cx="7128792" cy="2123658"/>
          </a:xfrm>
          <a:prstGeom prst="rect">
            <a:avLst/>
          </a:prstGeom>
          <a:noFill/>
        </p:spPr>
        <p:txBody>
          <a:bodyPr wrap="square" rtlCol="0">
            <a:spAutoFit/>
          </a:bodyPr>
          <a:lstStyle/>
          <a:p>
            <a:r>
              <a:rPr lang="de-DE" sz="4400" dirty="0" smtClean="0"/>
              <a:t>           Ergänzungen </a:t>
            </a:r>
          </a:p>
          <a:p>
            <a:r>
              <a:rPr lang="de-DE" sz="4400" dirty="0" smtClean="0"/>
              <a:t>                 und           </a:t>
            </a:r>
          </a:p>
          <a:p>
            <a:r>
              <a:rPr lang="de-DE" sz="4400" dirty="0" smtClean="0"/>
              <a:t>      Standardänderungen</a:t>
            </a:r>
            <a:endParaRPr lang="de-DE" sz="4400" dirty="0"/>
          </a:p>
        </p:txBody>
      </p:sp>
      <p:sp>
        <p:nvSpPr>
          <p:cNvPr id="7" name="Fußzeilenplatzhalter 6"/>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707904" y="5949280"/>
            <a:ext cx="510735" cy="698004"/>
          </a:xfrm>
          <a:prstGeom prst="rect">
            <a:avLst/>
          </a:prstGeom>
          <a:noFill/>
        </p:spPr>
      </p:pic>
      <p:sp>
        <p:nvSpPr>
          <p:cNvPr id="6" name="Textfeld 5"/>
          <p:cNvSpPr txBox="1"/>
          <p:nvPr/>
        </p:nvSpPr>
        <p:spPr>
          <a:xfrm>
            <a:off x="4319464" y="6093296"/>
            <a:ext cx="4824536" cy="369332"/>
          </a:xfrm>
          <a:prstGeom prst="rect">
            <a:avLst/>
          </a:prstGeom>
          <a:noFill/>
        </p:spPr>
        <p:txBody>
          <a:bodyPr wrap="square" rtlCol="0">
            <a:spAutoFit/>
          </a:bodyPr>
          <a:lstStyle/>
          <a:p>
            <a:r>
              <a:rPr lang="de-DE" dirty="0" smtClean="0"/>
              <a:t>Verband Deutscher Rassegeflügelpreisrichter</a:t>
            </a:r>
            <a:endParaRPr lang="de-DE" dirty="0"/>
          </a:p>
        </p:txBody>
      </p:sp>
      <p:sp>
        <p:nvSpPr>
          <p:cNvPr id="9" name="Rechteck 8"/>
          <p:cNvSpPr/>
          <p:nvPr/>
        </p:nvSpPr>
        <p:spPr>
          <a:xfrm>
            <a:off x="251520" y="2348880"/>
            <a:ext cx="8568952" cy="2862322"/>
          </a:xfrm>
          <a:prstGeom prst="rect">
            <a:avLst/>
          </a:prstGeom>
        </p:spPr>
        <p:txBody>
          <a:bodyPr wrap="square">
            <a:spAutoFit/>
          </a:bodyPr>
          <a:lstStyle/>
          <a:p>
            <a:endParaRPr lang="de-DE" dirty="0" smtClean="0"/>
          </a:p>
          <a:p>
            <a:endParaRPr lang="de-DE" dirty="0" smtClean="0"/>
          </a:p>
          <a:p>
            <a:endParaRPr lang="de-DE" dirty="0" smtClean="0"/>
          </a:p>
          <a:p>
            <a:r>
              <a:rPr lang="de-DE" dirty="0" smtClean="0"/>
              <a:t>  In der Fachpresse werden die Standard-Änderungen in Zukunft so markiert, dass</a:t>
            </a:r>
          </a:p>
          <a:p>
            <a:r>
              <a:rPr lang="de-DE" dirty="0" smtClean="0"/>
              <a:t>  alles was raus fällt, in </a:t>
            </a:r>
            <a:r>
              <a:rPr lang="de-DE" strike="sngStrike" dirty="0" smtClean="0">
                <a:solidFill>
                  <a:srgbClr val="C00000"/>
                </a:solidFill>
              </a:rPr>
              <a:t>rot/gestrichen </a:t>
            </a:r>
            <a:r>
              <a:rPr lang="de-DE" dirty="0" smtClean="0"/>
              <a:t>erscheint und der neu  </a:t>
            </a:r>
          </a:p>
          <a:p>
            <a:r>
              <a:rPr lang="de-DE" dirty="0" smtClean="0"/>
              <a:t>  hinzugefügte Text bzw. das neu hinzugefügte Wort </a:t>
            </a:r>
            <a:r>
              <a:rPr lang="de-DE" u="sng" dirty="0" smtClean="0"/>
              <a:t>unterstrichen</a:t>
            </a:r>
            <a:r>
              <a:rPr lang="de-DE" dirty="0" smtClean="0"/>
              <a:t> kenntlich </a:t>
            </a:r>
          </a:p>
          <a:p>
            <a:r>
              <a:rPr lang="de-DE" dirty="0" smtClean="0"/>
              <a:t>  gemacht wird.</a:t>
            </a:r>
          </a:p>
          <a:p>
            <a:endParaRPr lang="de-DE" dirty="0" smtClean="0"/>
          </a:p>
          <a:p>
            <a:r>
              <a:rPr lang="de-DE" dirty="0" smtClean="0"/>
              <a:t>  </a:t>
            </a:r>
          </a:p>
          <a:p>
            <a:endParaRPr lang="de-DE" u="sng" dirty="0" smtClean="0"/>
          </a:p>
        </p:txBody>
      </p:sp>
      <p:sp>
        <p:nvSpPr>
          <p:cNvPr id="10" name="Rechteck 9"/>
          <p:cNvSpPr/>
          <p:nvPr/>
        </p:nvSpPr>
        <p:spPr>
          <a:xfrm>
            <a:off x="323528" y="1916832"/>
            <a:ext cx="8640960" cy="646331"/>
          </a:xfrm>
          <a:prstGeom prst="rect">
            <a:avLst/>
          </a:prstGeom>
          <a:solidFill>
            <a:srgbClr val="002060"/>
          </a:solidFill>
        </p:spPr>
        <p:txBody>
          <a:bodyPr wrap="square">
            <a:spAutoFit/>
          </a:bodyPr>
          <a:lstStyle/>
          <a:p>
            <a:r>
              <a:rPr lang="de-DE" b="1" dirty="0" smtClean="0"/>
              <a:t>Eine </a:t>
            </a:r>
            <a:r>
              <a:rPr lang="de-DE" b="1" dirty="0" smtClean="0"/>
              <a:t>Anpassung</a:t>
            </a:r>
            <a:r>
              <a:rPr lang="de-DE" b="1" dirty="0" smtClean="0"/>
              <a:t> </a:t>
            </a:r>
            <a:r>
              <a:rPr lang="de-DE" b="1" dirty="0" smtClean="0"/>
              <a:t>wird es im Aufbau bzw. in der Ersichtlichkeit der neuesten Änderungen im Standard geben. Hier ein Beispiel:</a:t>
            </a:r>
            <a:endParaRPr lang="de-DE" b="1" dirty="0"/>
          </a:p>
        </p:txBody>
      </p:sp>
      <p:sp>
        <p:nvSpPr>
          <p:cNvPr id="7" name="Fußzeilenplatzhalter 6"/>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707904" y="5949280"/>
            <a:ext cx="510735" cy="698004"/>
          </a:xfrm>
          <a:prstGeom prst="rect">
            <a:avLst/>
          </a:prstGeom>
          <a:noFill/>
        </p:spPr>
      </p:pic>
      <p:sp>
        <p:nvSpPr>
          <p:cNvPr id="6" name="Textfeld 5"/>
          <p:cNvSpPr txBox="1"/>
          <p:nvPr/>
        </p:nvSpPr>
        <p:spPr>
          <a:xfrm>
            <a:off x="4319464" y="6093296"/>
            <a:ext cx="4824536" cy="369332"/>
          </a:xfrm>
          <a:prstGeom prst="rect">
            <a:avLst/>
          </a:prstGeom>
          <a:noFill/>
        </p:spPr>
        <p:txBody>
          <a:bodyPr wrap="square" rtlCol="0">
            <a:spAutoFit/>
          </a:bodyPr>
          <a:lstStyle/>
          <a:p>
            <a:r>
              <a:rPr lang="de-DE" dirty="0" smtClean="0"/>
              <a:t>Verband Deutscher Rassegeflügelpreisrichter</a:t>
            </a:r>
            <a:endParaRPr lang="de-DE" dirty="0"/>
          </a:p>
        </p:txBody>
      </p:sp>
      <p:sp>
        <p:nvSpPr>
          <p:cNvPr id="4097" name="Rectangle 1"/>
          <p:cNvSpPr>
            <a:spLocks noChangeArrowheads="1"/>
          </p:cNvSpPr>
          <p:nvPr/>
        </p:nvSpPr>
        <p:spPr bwMode="auto">
          <a:xfrm>
            <a:off x="467544" y="2132856"/>
            <a:ext cx="838842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1" i="0" u="none" strike="noStrike" cap="none" normalizeH="0" baseline="0" dirty="0" smtClean="0">
              <a:ln>
                <a:noFill/>
              </a:ln>
              <a:solidFill>
                <a:schemeClr val="tx1"/>
              </a:solidFill>
              <a:effectLst/>
              <a:latin typeface="Avant Garde BT Book"/>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1" i="0" u="none" strike="noStrike" cap="none" normalizeH="0" baseline="0" dirty="0" smtClean="0">
              <a:ln>
                <a:noFill/>
              </a:ln>
              <a:solidFill>
                <a:schemeClr val="tx1"/>
              </a:solidFill>
              <a:effectLst/>
              <a:latin typeface="Avant Garde BT Book"/>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1" i="0" u="none" strike="noStrike" cap="none" normalizeH="0" baseline="0" dirty="0" smtClean="0">
                <a:ln>
                  <a:noFill/>
                </a:ln>
                <a:solidFill>
                  <a:schemeClr val="tx1"/>
                </a:solidFill>
                <a:effectLst/>
                <a:latin typeface="Avant Garde BT Book"/>
                <a:ea typeface="Times New Roman" pitchFamily="18" charset="0"/>
                <a:cs typeface="Times New Roman" pitchFamily="18" charset="0"/>
              </a:rPr>
              <a:t>Rassemerkmale:</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smtClean="0">
                <a:ln>
                  <a:noFill/>
                </a:ln>
                <a:solidFill>
                  <a:schemeClr val="tx1"/>
                </a:solidFill>
                <a:effectLst/>
                <a:latin typeface="Avant Garde BT Book"/>
                <a:ea typeface="Times New Roman" pitchFamily="18" charset="0"/>
                <a:cs typeface="Times New Roman" pitchFamily="18" charset="0"/>
              </a:rPr>
              <a:t>Kopf:	Glatt, mittelgro</a:t>
            </a:r>
            <a:r>
              <a:rPr kumimoji="0" lang="de-DE" sz="2000" b="0" i="0" u="none" strike="noStrike" cap="none" normalizeH="0" baseline="0" dirty="0" smtClean="0">
                <a:ln>
                  <a:noFill/>
                </a:ln>
                <a:solidFill>
                  <a:schemeClr val="tx1"/>
                </a:solidFill>
                <a:effectLst/>
                <a:latin typeface="Cambria"/>
                <a:ea typeface="Times New Roman" pitchFamily="18" charset="0"/>
                <a:cs typeface="Times New Roman" pitchFamily="18" charset="0"/>
              </a:rPr>
              <a:t>ß</a:t>
            </a:r>
            <a:r>
              <a:rPr kumimoji="0" lang="de-DE" sz="2000" b="0" i="0" u="none" strike="noStrike" cap="none" normalizeH="0" baseline="0" dirty="0" smtClean="0">
                <a:ln>
                  <a:noFill/>
                </a:ln>
                <a:solidFill>
                  <a:schemeClr val="tx1"/>
                </a:solidFill>
                <a:effectLst/>
                <a:latin typeface="Avant Garde BT Book"/>
                <a:ea typeface="Times New Roman" pitchFamily="18" charset="0"/>
                <a:cs typeface="Times New Roman" pitchFamily="18" charset="0"/>
              </a:rPr>
              <a:t>, gut gew</a:t>
            </a:r>
            <a:r>
              <a:rPr kumimoji="0" lang="de-DE" sz="2000" b="0" i="0" u="none" strike="noStrike" cap="none" normalizeH="0" baseline="0" dirty="0" smtClean="0">
                <a:ln>
                  <a:noFill/>
                </a:ln>
                <a:solidFill>
                  <a:schemeClr val="tx1"/>
                </a:solidFill>
                <a:effectLst/>
                <a:latin typeface="Cambria"/>
                <a:ea typeface="Times New Roman" pitchFamily="18" charset="0"/>
                <a:cs typeface="Times New Roman" pitchFamily="18" charset="0"/>
              </a:rPr>
              <a:t>ö</a:t>
            </a:r>
            <a:r>
              <a:rPr kumimoji="0" lang="de-DE" sz="2000" b="0" i="0" u="none" strike="noStrike" cap="none" normalizeH="0" baseline="0" dirty="0" smtClean="0">
                <a:ln>
                  <a:noFill/>
                </a:ln>
                <a:solidFill>
                  <a:schemeClr val="tx1"/>
                </a:solidFill>
                <a:effectLst/>
                <a:latin typeface="Avant Garde BT Book"/>
                <a:ea typeface="Times New Roman" pitchFamily="18" charset="0"/>
                <a:cs typeface="Times New Roman" pitchFamily="18" charset="0"/>
              </a:rPr>
              <a:t>lbt; Stirn ansteigend.</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smtClean="0">
                <a:ln>
                  <a:noFill/>
                </a:ln>
                <a:solidFill>
                  <a:schemeClr val="tx1"/>
                </a:solidFill>
                <a:effectLst/>
                <a:latin typeface="Avant Garde BT Book"/>
                <a:ea typeface="Times New Roman" pitchFamily="18" charset="0"/>
                <a:cs typeface="Times New Roman" pitchFamily="18" charset="0"/>
              </a:rPr>
              <a:t>Augen:	Orangefarbig bis rubinrot; </a:t>
            </a:r>
            <a:r>
              <a:rPr kumimoji="0" lang="de-DE" sz="2000" b="0" i="0" u="sng" strike="noStrike" cap="none" normalizeH="0" baseline="0" dirty="0" smtClean="0">
                <a:ln>
                  <a:noFill/>
                </a:ln>
                <a:solidFill>
                  <a:schemeClr val="tx1"/>
                </a:solidFill>
                <a:effectLst/>
                <a:latin typeface="Avant Garde BT Book"/>
                <a:ea typeface="Times New Roman" pitchFamily="18" charset="0"/>
                <a:cs typeface="Times New Roman" pitchFamily="18" charset="0"/>
              </a:rPr>
              <a:t>bei Braunfarbigen etwas heller </a:t>
            </a:r>
            <a:r>
              <a:rPr lang="de-DE" sz="2000" dirty="0" smtClean="0">
                <a:latin typeface="Avant Garde BT Book"/>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sz="2000" dirty="0" smtClean="0">
                <a:latin typeface="Avant Garde BT Book"/>
                <a:ea typeface="Times New Roman" pitchFamily="18" charset="0"/>
                <a:cs typeface="Times New Roman" pitchFamily="18" charset="0"/>
              </a:rPr>
              <a:t>             </a:t>
            </a:r>
            <a:r>
              <a:rPr kumimoji="0" lang="de-DE" sz="2000" b="0" i="0" u="sng" strike="noStrike" cap="none" normalizeH="0" baseline="0" dirty="0" smtClean="0">
                <a:ln>
                  <a:noFill/>
                </a:ln>
                <a:solidFill>
                  <a:schemeClr val="tx1"/>
                </a:solidFill>
                <a:effectLst/>
                <a:latin typeface="Avant Garde BT Book"/>
                <a:ea typeface="Times New Roman" pitchFamily="18" charset="0"/>
                <a:cs typeface="Times New Roman" pitchFamily="18" charset="0"/>
              </a:rPr>
              <a:t>gestattet.</a:t>
            </a:r>
            <a:r>
              <a:rPr kumimoji="0" lang="de-DE" sz="2000" b="0" i="0" u="none" strike="noStrike" cap="none" normalizeH="0" baseline="0" dirty="0" smtClean="0">
                <a:ln>
                  <a:noFill/>
                </a:ln>
                <a:solidFill>
                  <a:schemeClr val="tx1"/>
                </a:solidFill>
                <a:effectLst/>
                <a:latin typeface="Avant Garde BT Book"/>
                <a:ea typeface="Times New Roman" pitchFamily="18" charset="0"/>
                <a:cs typeface="Times New Roman" pitchFamily="18" charset="0"/>
              </a:rPr>
              <a:t> Augenrand ein- bis zweiringig, bei Roten, </a:t>
            </a:r>
            <a:br>
              <a:rPr kumimoji="0" lang="de-DE" sz="2000" b="0" i="0" u="none" strike="noStrike" cap="none" normalizeH="0" baseline="0" dirty="0" smtClean="0">
                <a:ln>
                  <a:noFill/>
                </a:ln>
                <a:solidFill>
                  <a:schemeClr val="tx1"/>
                </a:solidFill>
                <a:effectLst/>
                <a:latin typeface="Avant Garde BT Book"/>
                <a:ea typeface="Times New Roman" pitchFamily="18" charset="0"/>
                <a:cs typeface="Times New Roman" pitchFamily="18" charset="0"/>
              </a:rPr>
            </a:br>
            <a:r>
              <a:rPr kumimoji="0" lang="de-DE" sz="2000" b="0" i="0" u="none" strike="noStrike" cap="none" normalizeH="0" baseline="0" dirty="0" smtClean="0">
                <a:ln>
                  <a:noFill/>
                </a:ln>
                <a:solidFill>
                  <a:schemeClr val="tx1"/>
                </a:solidFill>
                <a:effectLst/>
                <a:latin typeface="Avant Garde BT Book"/>
                <a:ea typeface="Times New Roman" pitchFamily="18" charset="0"/>
                <a:cs typeface="Times New Roman" pitchFamily="18" charset="0"/>
              </a:rPr>
              <a:t>	Gelben und Schwarzen rot, bei den anderen Farbenschl</a:t>
            </a:r>
            <a:r>
              <a:rPr kumimoji="0" lang="de-DE" sz="2000" b="0" i="0" u="none" strike="noStrike" cap="none" normalizeH="0" baseline="0" dirty="0" smtClean="0">
                <a:ln>
                  <a:noFill/>
                </a:ln>
                <a:solidFill>
                  <a:schemeClr val="tx1"/>
                </a:solidFill>
                <a:effectLst/>
                <a:latin typeface="Cambria"/>
                <a:ea typeface="Times New Roman" pitchFamily="18" charset="0"/>
                <a:cs typeface="Times New Roman" pitchFamily="18" charset="0"/>
              </a:rPr>
              <a:t>ä</a:t>
            </a:r>
            <a:r>
              <a:rPr kumimoji="0" lang="de-DE" sz="2000" b="0" i="0" u="none" strike="noStrike" cap="none" normalizeH="0" baseline="0" dirty="0" smtClean="0">
                <a:ln>
                  <a:noFill/>
                </a:ln>
                <a:solidFill>
                  <a:schemeClr val="tx1"/>
                </a:solidFill>
                <a:effectLst/>
                <a:latin typeface="Avant Garde BT Book"/>
                <a:ea typeface="Times New Roman" pitchFamily="18" charset="0"/>
                <a:cs typeface="Times New Roman" pitchFamily="18" charset="0"/>
              </a:rPr>
              <a:t>gen   </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smtClean="0">
                <a:ln>
                  <a:noFill/>
                </a:ln>
                <a:solidFill>
                  <a:schemeClr val="tx1"/>
                </a:solidFill>
                <a:effectLst/>
                <a:latin typeface="Avant Garde BT Book"/>
                <a:ea typeface="Times New Roman" pitchFamily="18" charset="0"/>
                <a:cs typeface="Times New Roman" pitchFamily="18" charset="0"/>
              </a:rPr>
              <a:t>             </a:t>
            </a:r>
            <a:r>
              <a:rPr kumimoji="0" lang="de-DE" sz="2000" b="0" i="0" u="none" strike="sngStrike" cap="none" normalizeH="0" baseline="0" dirty="0" smtClean="0">
                <a:ln>
                  <a:noFill/>
                </a:ln>
                <a:solidFill>
                  <a:srgbClr val="FF0000"/>
                </a:solidFill>
                <a:effectLst/>
                <a:latin typeface="Avant Garde BT Book"/>
                <a:ea typeface="Times New Roman" pitchFamily="18" charset="0"/>
                <a:cs typeface="Times New Roman" pitchFamily="18" charset="0"/>
              </a:rPr>
              <a:t>grau</a:t>
            </a:r>
            <a:r>
              <a:rPr kumimoji="0" lang="de-DE" sz="2000" b="0" i="0" u="none" strike="noStrike" cap="none" normalizeH="0" baseline="0" dirty="0" smtClean="0">
                <a:ln>
                  <a:noFill/>
                </a:ln>
                <a:solidFill>
                  <a:schemeClr val="tx1"/>
                </a:solidFill>
                <a:effectLst/>
                <a:latin typeface="Avant Garde BT Book"/>
                <a:ea typeface="Times New Roman" pitchFamily="18" charset="0"/>
                <a:cs typeface="Times New Roman" pitchFamily="18" charset="0"/>
              </a:rPr>
              <a:t> </a:t>
            </a:r>
            <a:r>
              <a:rPr kumimoji="0" lang="de-DE" sz="2000" b="0" i="0" u="sng" strike="noStrike" cap="none" normalizeH="0" baseline="0" dirty="0" smtClean="0">
                <a:ln>
                  <a:noFill/>
                </a:ln>
                <a:solidFill>
                  <a:schemeClr val="tx1"/>
                </a:solidFill>
                <a:effectLst/>
                <a:latin typeface="Avant Garde BT Book"/>
                <a:ea typeface="Times New Roman" pitchFamily="18" charset="0"/>
                <a:cs typeface="Times New Roman" pitchFamily="18" charset="0"/>
              </a:rPr>
              <a:t>unauff</a:t>
            </a:r>
            <a:r>
              <a:rPr kumimoji="0" lang="de-DE" sz="2000" b="0" i="0" u="sng" strike="noStrike" cap="none" normalizeH="0" baseline="0" dirty="0" smtClean="0">
                <a:ln>
                  <a:noFill/>
                </a:ln>
                <a:solidFill>
                  <a:schemeClr val="tx1"/>
                </a:solidFill>
                <a:effectLst/>
                <a:latin typeface="Cambria"/>
                <a:ea typeface="Times New Roman" pitchFamily="18" charset="0"/>
                <a:cs typeface="Times New Roman" pitchFamily="18" charset="0"/>
              </a:rPr>
              <a:t>ä</a:t>
            </a:r>
            <a:r>
              <a:rPr kumimoji="0" lang="de-DE" sz="2000" b="0" i="0" u="sng" strike="noStrike" cap="none" normalizeH="0" baseline="0" dirty="0" smtClean="0">
                <a:ln>
                  <a:noFill/>
                </a:ln>
                <a:solidFill>
                  <a:schemeClr val="tx1"/>
                </a:solidFill>
                <a:effectLst/>
                <a:latin typeface="Avant Garde BT Book"/>
                <a:ea typeface="Times New Roman" pitchFamily="18" charset="0"/>
                <a:cs typeface="Times New Roman" pitchFamily="18" charset="0"/>
              </a:rPr>
              <a:t>llig und der </a:t>
            </a:r>
            <a:r>
              <a:rPr kumimoji="0" lang="de-DE" sz="2000" b="0" i="0" u="sng" strike="noStrike" cap="none" normalizeH="0" baseline="0" dirty="0" err="1" smtClean="0">
                <a:ln>
                  <a:noFill/>
                </a:ln>
                <a:solidFill>
                  <a:schemeClr val="tx1"/>
                </a:solidFill>
                <a:effectLst/>
                <a:latin typeface="Avant Garde BT Book"/>
                <a:ea typeface="Times New Roman" pitchFamily="18" charset="0"/>
                <a:cs typeface="Times New Roman" pitchFamily="18" charset="0"/>
              </a:rPr>
              <a:t>Gefiederfarbe</a:t>
            </a:r>
            <a:r>
              <a:rPr kumimoji="0" lang="de-DE" sz="2000" b="0" i="0" u="sng" strike="noStrike" cap="none" normalizeH="0" baseline="0" dirty="0" smtClean="0">
                <a:ln>
                  <a:noFill/>
                </a:ln>
                <a:solidFill>
                  <a:schemeClr val="tx1"/>
                </a:solidFill>
                <a:effectLst/>
                <a:latin typeface="Avant Garde BT Book"/>
                <a:ea typeface="Times New Roman" pitchFamily="18" charset="0"/>
                <a:cs typeface="Times New Roman" pitchFamily="18" charset="0"/>
              </a:rPr>
              <a:t> angepasst</a:t>
            </a:r>
            <a:r>
              <a:rPr kumimoji="0" lang="de-DE" sz="2000" b="0" i="0" u="none" strike="noStrike" cap="none" normalizeH="0" baseline="0" dirty="0" smtClean="0">
                <a:ln>
                  <a:noFill/>
                </a:ln>
                <a:solidFill>
                  <a:schemeClr val="tx1"/>
                </a:solidFill>
                <a:effectLst/>
                <a:latin typeface="Avant Garde BT Book"/>
                <a:ea typeface="Times New Roman" pitchFamily="18" charset="0"/>
                <a:cs typeface="Times New Roman" pitchFamily="18" charset="0"/>
              </a:rPr>
              <a:t>.</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hteck 9"/>
          <p:cNvSpPr/>
          <p:nvPr/>
        </p:nvSpPr>
        <p:spPr>
          <a:xfrm>
            <a:off x="467544" y="1484784"/>
            <a:ext cx="8280920" cy="707886"/>
          </a:xfrm>
          <a:prstGeom prst="rect">
            <a:avLst/>
          </a:prstGeom>
        </p:spPr>
        <p:txBody>
          <a:bodyPr wrap="square">
            <a:spAutoFit/>
          </a:bodyPr>
          <a:lstStyle/>
          <a:p>
            <a:r>
              <a:rPr lang="de-DE" sz="2000" i="1" u="sng" dirty="0" smtClean="0"/>
              <a:t>Hier mal am Beispiel der Standardänderung der</a:t>
            </a:r>
          </a:p>
          <a:p>
            <a:r>
              <a:rPr lang="de-DE" sz="2000" i="1" u="sng" dirty="0" smtClean="0"/>
              <a:t>Böhmentauben aufgezeigt:</a:t>
            </a:r>
          </a:p>
        </p:txBody>
      </p:sp>
      <p:sp>
        <p:nvSpPr>
          <p:cNvPr id="7" name="Fußzeilenplatzhalter 6"/>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707904" y="5949280"/>
            <a:ext cx="510735" cy="698004"/>
          </a:xfrm>
          <a:prstGeom prst="rect">
            <a:avLst/>
          </a:prstGeom>
          <a:noFill/>
        </p:spPr>
      </p:pic>
      <p:sp>
        <p:nvSpPr>
          <p:cNvPr id="6" name="Textfeld 5"/>
          <p:cNvSpPr txBox="1"/>
          <p:nvPr/>
        </p:nvSpPr>
        <p:spPr>
          <a:xfrm>
            <a:off x="4319464" y="6093296"/>
            <a:ext cx="4824536" cy="369332"/>
          </a:xfrm>
          <a:prstGeom prst="rect">
            <a:avLst/>
          </a:prstGeom>
          <a:noFill/>
        </p:spPr>
        <p:txBody>
          <a:bodyPr wrap="square" rtlCol="0">
            <a:spAutoFit/>
          </a:bodyPr>
          <a:lstStyle/>
          <a:p>
            <a:r>
              <a:rPr lang="de-DE" dirty="0" smtClean="0"/>
              <a:t>Verband Deutscher Rassegeflügelpreisrichter</a:t>
            </a:r>
            <a:endParaRPr lang="de-DE" dirty="0"/>
          </a:p>
        </p:txBody>
      </p:sp>
      <p:sp>
        <p:nvSpPr>
          <p:cNvPr id="7" name="Rechteck 6"/>
          <p:cNvSpPr/>
          <p:nvPr/>
        </p:nvSpPr>
        <p:spPr>
          <a:xfrm>
            <a:off x="395536" y="1268760"/>
            <a:ext cx="8496944" cy="1200329"/>
          </a:xfrm>
          <a:prstGeom prst="rect">
            <a:avLst/>
          </a:prstGeom>
        </p:spPr>
        <p:txBody>
          <a:bodyPr wrap="square">
            <a:spAutoFit/>
          </a:bodyPr>
          <a:lstStyle/>
          <a:p>
            <a:pPr algn="just"/>
            <a:r>
              <a:rPr lang="de-DE" dirty="0" smtClean="0"/>
              <a:t>Im Standardtext wird dann nur noch das Unterstrichene erscheinen,</a:t>
            </a:r>
          </a:p>
          <a:p>
            <a:pPr algn="just"/>
            <a:r>
              <a:rPr lang="de-DE" dirty="0" smtClean="0"/>
              <a:t>d. h. die </a:t>
            </a:r>
            <a:r>
              <a:rPr lang="de-DE" u="sng" dirty="0" smtClean="0"/>
              <a:t>neueste Änderung</a:t>
            </a:r>
            <a:r>
              <a:rPr lang="de-DE" dirty="0" smtClean="0"/>
              <a:t> im Standard ist durch unterstreichen kenntlich gemacht! Somit schlägt man den Standard einer Rasse auf und sieht sofort die letzte und somit aktuellste Änderung in der Textfassung der Rassebeschreibung!</a:t>
            </a:r>
          </a:p>
        </p:txBody>
      </p:sp>
      <p:pic>
        <p:nvPicPr>
          <p:cNvPr id="32770" name="Picture 2" descr="C:\Users\Bube\AppData\Local\Microsoft\Windows\Temporary Internet Files\Content.Outlook\P2FMPJJW\Screenshot_20180612-180504_Adobe Acrobat.jpg"/>
          <p:cNvPicPr>
            <a:picLocks noChangeAspect="1" noChangeArrowheads="1"/>
          </p:cNvPicPr>
          <p:nvPr/>
        </p:nvPicPr>
        <p:blipFill>
          <a:blip r:embed="rId3" cstate="print"/>
          <a:srcRect/>
          <a:stretch>
            <a:fillRect/>
          </a:stretch>
        </p:blipFill>
        <p:spPr bwMode="auto">
          <a:xfrm>
            <a:off x="323528" y="2924944"/>
            <a:ext cx="8595959" cy="1692055"/>
          </a:xfrm>
          <a:prstGeom prst="rect">
            <a:avLst/>
          </a:prstGeom>
          <a:noFill/>
        </p:spPr>
      </p:pic>
      <p:sp>
        <p:nvSpPr>
          <p:cNvPr id="8" name="Fußzeilenplatzhalter 7"/>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707904" y="5949280"/>
            <a:ext cx="510735" cy="698004"/>
          </a:xfrm>
          <a:prstGeom prst="rect">
            <a:avLst/>
          </a:prstGeom>
          <a:noFill/>
        </p:spPr>
      </p:pic>
      <p:sp>
        <p:nvSpPr>
          <p:cNvPr id="6" name="Textfeld 5"/>
          <p:cNvSpPr txBox="1"/>
          <p:nvPr/>
        </p:nvSpPr>
        <p:spPr>
          <a:xfrm>
            <a:off x="4319464" y="6093296"/>
            <a:ext cx="4824536" cy="369332"/>
          </a:xfrm>
          <a:prstGeom prst="rect">
            <a:avLst/>
          </a:prstGeom>
          <a:noFill/>
        </p:spPr>
        <p:txBody>
          <a:bodyPr wrap="square" rtlCol="0">
            <a:spAutoFit/>
          </a:bodyPr>
          <a:lstStyle/>
          <a:p>
            <a:r>
              <a:rPr lang="de-DE" dirty="0" smtClean="0"/>
              <a:t>Verband Deutscher Rassegeflügelpreisrichter</a:t>
            </a:r>
            <a:endParaRPr lang="de-DE" dirty="0"/>
          </a:p>
        </p:txBody>
      </p:sp>
      <p:pic>
        <p:nvPicPr>
          <p:cNvPr id="1027" name="Picture 3"/>
          <p:cNvPicPr>
            <a:picLocks noChangeAspect="1" noChangeArrowheads="1"/>
          </p:cNvPicPr>
          <p:nvPr/>
        </p:nvPicPr>
        <p:blipFill>
          <a:blip r:embed="rId3" cstate="print"/>
          <a:srcRect/>
          <a:stretch>
            <a:fillRect/>
          </a:stretch>
        </p:blipFill>
        <p:spPr bwMode="auto">
          <a:xfrm>
            <a:off x="1403648" y="1340768"/>
            <a:ext cx="6568108" cy="4416595"/>
          </a:xfrm>
          <a:prstGeom prst="rect">
            <a:avLst/>
          </a:prstGeom>
          <a:noFill/>
          <a:ln w="9525">
            <a:noFill/>
            <a:miter lim="800000"/>
            <a:headEnd/>
            <a:tailEnd/>
          </a:ln>
          <a:effectLst/>
        </p:spPr>
      </p:pic>
      <p:sp>
        <p:nvSpPr>
          <p:cNvPr id="8" name="Fußzeilenplatzhalter 7"/>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707904" y="5949280"/>
            <a:ext cx="510735" cy="698004"/>
          </a:xfrm>
          <a:prstGeom prst="rect">
            <a:avLst/>
          </a:prstGeom>
          <a:noFill/>
        </p:spPr>
      </p:pic>
      <p:sp>
        <p:nvSpPr>
          <p:cNvPr id="6" name="Textfeld 5"/>
          <p:cNvSpPr txBox="1"/>
          <p:nvPr/>
        </p:nvSpPr>
        <p:spPr>
          <a:xfrm>
            <a:off x="4319464" y="6093296"/>
            <a:ext cx="4824536" cy="369332"/>
          </a:xfrm>
          <a:prstGeom prst="rect">
            <a:avLst/>
          </a:prstGeom>
          <a:noFill/>
        </p:spPr>
        <p:txBody>
          <a:bodyPr wrap="square" rtlCol="0">
            <a:spAutoFit/>
          </a:bodyPr>
          <a:lstStyle/>
          <a:p>
            <a:r>
              <a:rPr lang="de-DE" dirty="0" smtClean="0"/>
              <a:t>Verband Deutscher Rassegeflügelpreisrichter</a:t>
            </a:r>
            <a:endParaRPr lang="de-DE" dirty="0"/>
          </a:p>
        </p:txBody>
      </p:sp>
      <p:sp>
        <p:nvSpPr>
          <p:cNvPr id="7" name="Rechteck 6"/>
          <p:cNvSpPr/>
          <p:nvPr/>
        </p:nvSpPr>
        <p:spPr>
          <a:xfrm>
            <a:off x="395536" y="1268760"/>
            <a:ext cx="8496944" cy="7355860"/>
          </a:xfrm>
          <a:prstGeom prst="rect">
            <a:avLst/>
          </a:prstGeom>
        </p:spPr>
        <p:txBody>
          <a:bodyPr wrap="square">
            <a:spAutoFit/>
          </a:bodyPr>
          <a:lstStyle/>
          <a:p>
            <a:pPr algn="just"/>
            <a:r>
              <a:rPr lang="de-DE" u="sng" dirty="0" smtClean="0"/>
              <a:t>Standardänderungen liegen für nachfolgende Rassen vor:</a:t>
            </a:r>
          </a:p>
          <a:p>
            <a:pPr algn="just"/>
            <a:endParaRPr lang="de-DE" dirty="0" smtClean="0"/>
          </a:p>
          <a:p>
            <a:pPr algn="just"/>
            <a:r>
              <a:rPr lang="de-DE" b="1" dirty="0" smtClean="0">
                <a:solidFill>
                  <a:schemeClr val="tx2">
                    <a:lumMod val="75000"/>
                  </a:schemeClr>
                </a:solidFill>
                <a:latin typeface="Arial" pitchFamily="34" charset="0"/>
                <a:cs typeface="Arial" pitchFamily="34" charset="0"/>
              </a:rPr>
              <a:t>Böhmentauben:</a:t>
            </a:r>
            <a:r>
              <a:rPr lang="de-DE" dirty="0" smtClean="0">
                <a:solidFill>
                  <a:schemeClr val="tx2">
                    <a:lumMod val="75000"/>
                  </a:schemeClr>
                </a:solidFill>
                <a:latin typeface="Arial" pitchFamily="34" charset="0"/>
                <a:cs typeface="Arial" pitchFamily="34" charset="0"/>
              </a:rPr>
              <a:t> </a:t>
            </a:r>
            <a:r>
              <a:rPr lang="de-DE" dirty="0" smtClean="0"/>
              <a:t>Standardüberarbeitung und neues Musterbild</a:t>
            </a:r>
          </a:p>
          <a:p>
            <a:pPr algn="just"/>
            <a:r>
              <a:rPr lang="de-DE" dirty="0" smtClean="0"/>
              <a:t>(wird EE-Standard=</a:t>
            </a:r>
            <a:r>
              <a:rPr lang="de-DE" dirty="0" err="1" smtClean="0"/>
              <a:t>Sbl</a:t>
            </a:r>
            <a:r>
              <a:rPr lang="de-DE" dirty="0" smtClean="0"/>
              <a:t>-D)</a:t>
            </a:r>
          </a:p>
          <a:p>
            <a:pPr algn="just"/>
            <a:endParaRPr lang="de-DE" dirty="0" smtClean="0"/>
          </a:p>
          <a:p>
            <a:pPr algn="just"/>
            <a:r>
              <a:rPr lang="de-DE" b="1" dirty="0" err="1" smtClean="0">
                <a:solidFill>
                  <a:schemeClr val="tx2">
                    <a:lumMod val="75000"/>
                  </a:schemeClr>
                </a:solidFill>
                <a:latin typeface="Arial" pitchFamily="34" charset="0"/>
                <a:cs typeface="Arial" pitchFamily="34" charset="0"/>
              </a:rPr>
              <a:t>Montauban</a:t>
            </a:r>
            <a:r>
              <a:rPr lang="de-DE" b="1" dirty="0" smtClean="0">
                <a:solidFill>
                  <a:schemeClr val="tx2">
                    <a:lumMod val="75000"/>
                  </a:schemeClr>
                </a:solidFill>
                <a:latin typeface="Arial" pitchFamily="34" charset="0"/>
                <a:cs typeface="Arial" pitchFamily="34" charset="0"/>
              </a:rPr>
              <a:t>:</a:t>
            </a:r>
            <a:r>
              <a:rPr lang="de-DE" dirty="0" smtClean="0">
                <a:latin typeface="Arial" pitchFamily="34" charset="0"/>
                <a:cs typeface="Arial" pitchFamily="34" charset="0"/>
              </a:rPr>
              <a:t> </a:t>
            </a:r>
            <a:r>
              <a:rPr lang="de-DE" dirty="0" smtClean="0"/>
              <a:t>Standardüberarbeitung</a:t>
            </a:r>
          </a:p>
          <a:p>
            <a:pPr algn="just"/>
            <a:endParaRPr lang="de-DE" dirty="0" smtClean="0"/>
          </a:p>
          <a:p>
            <a:pPr algn="just"/>
            <a:r>
              <a:rPr lang="de-DE" b="1" dirty="0" err="1" smtClean="0">
                <a:solidFill>
                  <a:schemeClr val="tx2">
                    <a:lumMod val="75000"/>
                  </a:schemeClr>
                </a:solidFill>
                <a:latin typeface="Arial" pitchFamily="34" charset="0"/>
                <a:cs typeface="Arial" pitchFamily="34" charset="0"/>
              </a:rPr>
              <a:t>Huhnschecken</a:t>
            </a:r>
            <a:r>
              <a:rPr lang="de-DE" b="1" dirty="0" smtClean="0">
                <a:solidFill>
                  <a:schemeClr val="tx2">
                    <a:lumMod val="75000"/>
                  </a:schemeClr>
                </a:solidFill>
                <a:latin typeface="Arial" pitchFamily="34" charset="0"/>
                <a:cs typeface="Arial" pitchFamily="34" charset="0"/>
              </a:rPr>
              <a:t>: </a:t>
            </a:r>
            <a:r>
              <a:rPr lang="de-DE" dirty="0" smtClean="0">
                <a:latin typeface="Arial" pitchFamily="34" charset="0"/>
                <a:cs typeface="Arial" pitchFamily="34" charset="0"/>
              </a:rPr>
              <a:t>Standardüberarbeitung, Position</a:t>
            </a:r>
            <a:r>
              <a:rPr lang="de-DE" b="1" dirty="0" smtClean="0">
                <a:solidFill>
                  <a:schemeClr val="bg1"/>
                </a:solidFill>
                <a:latin typeface="Arial" pitchFamily="34" charset="0"/>
                <a:cs typeface="Arial" pitchFamily="34" charset="0"/>
              </a:rPr>
              <a:t> </a:t>
            </a:r>
            <a:r>
              <a:rPr lang="de-AT" dirty="0" smtClean="0">
                <a:latin typeface="Arial" pitchFamily="34" charset="0"/>
                <a:cs typeface="Arial" pitchFamily="34" charset="0"/>
              </a:rPr>
              <a:t>Augen: …orangefarbig bis rot.   </a:t>
            </a:r>
          </a:p>
          <a:p>
            <a:pPr algn="just"/>
            <a:r>
              <a:rPr lang="de-AT" dirty="0" smtClean="0">
                <a:latin typeface="Arial" pitchFamily="34" charset="0"/>
                <a:cs typeface="Arial" pitchFamily="34" charset="0"/>
              </a:rPr>
              <a:t>                            Bei Braunfarbigen heller gestattet. </a:t>
            </a:r>
          </a:p>
          <a:p>
            <a:pPr algn="just"/>
            <a:endParaRPr lang="de-AT" dirty="0" smtClean="0">
              <a:latin typeface="Arial" pitchFamily="34" charset="0"/>
              <a:cs typeface="Arial" pitchFamily="34" charset="0"/>
            </a:endParaRPr>
          </a:p>
          <a:p>
            <a:pPr algn="just"/>
            <a:r>
              <a:rPr lang="de-AT" b="1" dirty="0" smtClean="0">
                <a:solidFill>
                  <a:schemeClr val="tx2">
                    <a:lumMod val="75000"/>
                  </a:schemeClr>
                </a:solidFill>
                <a:latin typeface="Arial" pitchFamily="34" charset="0"/>
                <a:cs typeface="Arial" pitchFamily="34" charset="0"/>
              </a:rPr>
              <a:t>Altdeutsche Mövchen:</a:t>
            </a:r>
            <a:r>
              <a:rPr lang="de-AT" b="1" dirty="0" smtClean="0">
                <a:solidFill>
                  <a:schemeClr val="bg1"/>
                </a:solidFill>
                <a:latin typeface="Arial" pitchFamily="34" charset="0"/>
                <a:cs typeface="Arial" pitchFamily="34" charset="0"/>
              </a:rPr>
              <a:t> </a:t>
            </a:r>
            <a:r>
              <a:rPr lang="de-AT" dirty="0" smtClean="0">
                <a:latin typeface="Arial" pitchFamily="34" charset="0"/>
                <a:cs typeface="Arial" pitchFamily="34" charset="0"/>
              </a:rPr>
              <a:t>Farbenschlag neu: Dun</a:t>
            </a:r>
          </a:p>
          <a:p>
            <a:pPr algn="just"/>
            <a:endParaRPr lang="de-AT" dirty="0" smtClean="0">
              <a:latin typeface="Arial" pitchFamily="34" charset="0"/>
              <a:cs typeface="Arial" pitchFamily="34" charset="0"/>
            </a:endParaRPr>
          </a:p>
          <a:p>
            <a:pPr algn="just"/>
            <a:r>
              <a:rPr lang="de-AT" b="1" dirty="0" smtClean="0">
                <a:solidFill>
                  <a:schemeClr val="tx2">
                    <a:lumMod val="75000"/>
                  </a:schemeClr>
                </a:solidFill>
                <a:latin typeface="Arial" pitchFamily="34" charset="0"/>
                <a:cs typeface="Arial" pitchFamily="34" charset="0"/>
              </a:rPr>
              <a:t>Danziger Hochflieger:</a:t>
            </a:r>
            <a:r>
              <a:rPr lang="de-AT" dirty="0" smtClean="0">
                <a:solidFill>
                  <a:schemeClr val="tx2">
                    <a:lumMod val="75000"/>
                  </a:schemeClr>
                </a:solidFill>
                <a:latin typeface="Arial" pitchFamily="34" charset="0"/>
                <a:cs typeface="Arial" pitchFamily="34" charset="0"/>
              </a:rPr>
              <a:t> </a:t>
            </a:r>
            <a:r>
              <a:rPr lang="de-AT" dirty="0" smtClean="0">
                <a:latin typeface="Arial" pitchFamily="34" charset="0"/>
                <a:cs typeface="Arial" pitchFamily="34" charset="0"/>
              </a:rPr>
              <a:t>Standardüberarbeitung unter Position Schnabel</a:t>
            </a:r>
          </a:p>
          <a:p>
            <a:pPr algn="just"/>
            <a:endParaRPr lang="de-AT" dirty="0" smtClean="0">
              <a:latin typeface="Arial" pitchFamily="34" charset="0"/>
              <a:cs typeface="Arial" pitchFamily="34" charset="0"/>
            </a:endParaRPr>
          </a:p>
          <a:p>
            <a:pPr algn="just"/>
            <a:r>
              <a:rPr lang="de-AT" b="1" dirty="0" smtClean="0">
                <a:solidFill>
                  <a:schemeClr val="tx2">
                    <a:lumMod val="75000"/>
                  </a:schemeClr>
                </a:solidFill>
                <a:latin typeface="Arial" pitchFamily="34" charset="0"/>
                <a:cs typeface="Arial" pitchFamily="34" charset="0"/>
              </a:rPr>
              <a:t>Wiener Tümmler: </a:t>
            </a:r>
            <a:r>
              <a:rPr lang="de-AT" dirty="0" smtClean="0">
                <a:latin typeface="Arial" pitchFamily="34" charset="0"/>
                <a:cs typeface="Arial" pitchFamily="34" charset="0"/>
              </a:rPr>
              <a:t>Farbenschlag neu: </a:t>
            </a:r>
            <a:r>
              <a:rPr lang="de-AT" dirty="0" err="1" smtClean="0">
                <a:latin typeface="Arial" pitchFamily="34" charset="0"/>
                <a:cs typeface="Arial" pitchFamily="34" charset="0"/>
              </a:rPr>
              <a:t>Rotfahl</a:t>
            </a:r>
            <a:endParaRPr lang="de-AT" dirty="0" smtClean="0">
              <a:latin typeface="Arial" pitchFamily="34" charset="0"/>
              <a:cs typeface="Arial" pitchFamily="34" charset="0"/>
            </a:endParaRPr>
          </a:p>
          <a:p>
            <a:pPr algn="just"/>
            <a:endParaRPr lang="de-AT" dirty="0" smtClean="0">
              <a:latin typeface="Arial" pitchFamily="34" charset="0"/>
              <a:cs typeface="Arial" pitchFamily="34" charset="0"/>
            </a:endParaRPr>
          </a:p>
          <a:p>
            <a:pPr algn="just"/>
            <a:endParaRPr lang="de-AT" b="1" dirty="0" smtClean="0">
              <a:latin typeface="Arial" pitchFamily="34" charset="0"/>
              <a:cs typeface="Arial" pitchFamily="34" charset="0"/>
            </a:endParaRPr>
          </a:p>
          <a:p>
            <a:pPr algn="just"/>
            <a:endParaRPr lang="de-DE" b="1" dirty="0" smtClean="0">
              <a:latin typeface="Arial" pitchFamily="34" charset="0"/>
              <a:cs typeface="Arial" pitchFamily="34" charset="0"/>
            </a:endParaRPr>
          </a:p>
          <a:p>
            <a:pPr algn="just"/>
            <a:endParaRPr lang="de-DE" b="1" dirty="0" smtClean="0">
              <a:solidFill>
                <a:schemeClr val="bg1"/>
              </a:solidFill>
              <a:latin typeface="Arial" pitchFamily="34" charset="0"/>
              <a:cs typeface="Arial" pitchFamily="34" charset="0"/>
            </a:endParaRPr>
          </a:p>
          <a:p>
            <a:pPr algn="just"/>
            <a:endParaRPr lang="de-DE" dirty="0" smtClean="0"/>
          </a:p>
          <a:p>
            <a:pPr algn="just"/>
            <a:endParaRPr lang="de-DE" dirty="0" smtClean="0"/>
          </a:p>
          <a:p>
            <a:pPr algn="just"/>
            <a:endParaRPr lang="de-DE" sz="2000" dirty="0" smtClean="0"/>
          </a:p>
          <a:p>
            <a:pPr algn="just"/>
            <a:endParaRPr lang="de-DE" sz="2000" dirty="0" smtClean="0"/>
          </a:p>
          <a:p>
            <a:pPr algn="just"/>
            <a:endParaRPr lang="de-DE" dirty="0" smtClean="0"/>
          </a:p>
          <a:p>
            <a:pPr algn="just"/>
            <a:endParaRPr lang="de-DE" dirty="0" smtClean="0"/>
          </a:p>
          <a:p>
            <a:pPr algn="just"/>
            <a:endParaRPr lang="de-DE" dirty="0" smtClean="0"/>
          </a:p>
        </p:txBody>
      </p:sp>
      <p:sp>
        <p:nvSpPr>
          <p:cNvPr id="9" name="Fußzeilenplatzhalter 8"/>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707904" y="5949280"/>
            <a:ext cx="510735" cy="698004"/>
          </a:xfrm>
          <a:prstGeom prst="rect">
            <a:avLst/>
          </a:prstGeom>
          <a:noFill/>
        </p:spPr>
      </p:pic>
      <p:sp>
        <p:nvSpPr>
          <p:cNvPr id="6" name="Textfeld 5"/>
          <p:cNvSpPr txBox="1"/>
          <p:nvPr/>
        </p:nvSpPr>
        <p:spPr>
          <a:xfrm>
            <a:off x="4319464" y="6093296"/>
            <a:ext cx="4824536" cy="369332"/>
          </a:xfrm>
          <a:prstGeom prst="rect">
            <a:avLst/>
          </a:prstGeom>
          <a:noFill/>
        </p:spPr>
        <p:txBody>
          <a:bodyPr wrap="square" rtlCol="0">
            <a:spAutoFit/>
          </a:bodyPr>
          <a:lstStyle/>
          <a:p>
            <a:r>
              <a:rPr lang="de-DE" dirty="0" smtClean="0"/>
              <a:t>Verband Deutscher Rassegeflügelpreisrichter</a:t>
            </a:r>
            <a:endParaRPr lang="de-DE" dirty="0"/>
          </a:p>
        </p:txBody>
      </p:sp>
      <p:sp>
        <p:nvSpPr>
          <p:cNvPr id="7" name="Rechteck 6"/>
          <p:cNvSpPr/>
          <p:nvPr/>
        </p:nvSpPr>
        <p:spPr>
          <a:xfrm>
            <a:off x="1043608" y="1844824"/>
            <a:ext cx="7344816" cy="4555093"/>
          </a:xfrm>
          <a:prstGeom prst="rect">
            <a:avLst/>
          </a:prstGeom>
        </p:spPr>
        <p:txBody>
          <a:bodyPr wrap="square">
            <a:spAutoFit/>
          </a:bodyPr>
          <a:lstStyle/>
          <a:p>
            <a:pPr algn="just"/>
            <a:endParaRPr lang="de-DE" dirty="0" smtClean="0"/>
          </a:p>
          <a:p>
            <a:pPr algn="just"/>
            <a:endParaRPr lang="de-DE" dirty="0" smtClean="0"/>
          </a:p>
          <a:p>
            <a:pPr algn="just"/>
            <a:r>
              <a:rPr lang="de-DE" dirty="0" smtClean="0"/>
              <a:t>Alle Standardänderungen die bis zum Spätsommer abgeschlossen sind, werden wie gewohnt in der Fachpresse veröffentlicht. </a:t>
            </a:r>
            <a:endParaRPr lang="de-DE" dirty="0" smtClean="0"/>
          </a:p>
          <a:p>
            <a:pPr algn="just"/>
            <a:endParaRPr lang="de-DE" dirty="0" smtClean="0"/>
          </a:p>
          <a:p>
            <a:pPr algn="just"/>
            <a:r>
              <a:rPr lang="de-DE" dirty="0" smtClean="0"/>
              <a:t>Da der Neudruck der Tauben ja erst wieder 2019 an der Reihe ist, wiederum die Bitte sich die Änderungen auszuschneiden oder kopieren und mit zu den Standardunterlagen zu nehmen.</a:t>
            </a:r>
          </a:p>
          <a:p>
            <a:pPr algn="just"/>
            <a:endParaRPr lang="de-DE" dirty="0" smtClean="0"/>
          </a:p>
          <a:p>
            <a:pPr algn="just"/>
            <a:endParaRPr lang="de-DE" dirty="0" smtClean="0"/>
          </a:p>
          <a:p>
            <a:pPr algn="just"/>
            <a:endParaRPr lang="de-DE" sz="2800" dirty="0" smtClean="0">
              <a:latin typeface="Arial" pitchFamily="34" charset="0"/>
              <a:cs typeface="Arial" pitchFamily="34" charset="0"/>
            </a:endParaRPr>
          </a:p>
          <a:p>
            <a:pPr algn="just"/>
            <a:endParaRPr lang="de-DE" sz="2800" dirty="0" smtClean="0">
              <a:latin typeface="Arial" pitchFamily="34" charset="0"/>
              <a:cs typeface="Arial" pitchFamily="34" charset="0"/>
            </a:endParaRPr>
          </a:p>
          <a:p>
            <a:pPr algn="just"/>
            <a:endParaRPr lang="de-DE" dirty="0" smtClean="0"/>
          </a:p>
          <a:p>
            <a:pPr algn="just"/>
            <a:endParaRPr lang="de-DE" dirty="0" smtClean="0"/>
          </a:p>
          <a:p>
            <a:pPr algn="just"/>
            <a:endParaRPr lang="de-DE" dirty="0" smtClean="0"/>
          </a:p>
        </p:txBody>
      </p:sp>
      <p:sp>
        <p:nvSpPr>
          <p:cNvPr id="8" name="Fußzeilenplatzhalter 7"/>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707904" y="5949280"/>
            <a:ext cx="510735" cy="698004"/>
          </a:xfrm>
          <a:prstGeom prst="rect">
            <a:avLst/>
          </a:prstGeom>
          <a:noFill/>
        </p:spPr>
      </p:pic>
      <p:sp>
        <p:nvSpPr>
          <p:cNvPr id="6" name="Textfeld 5"/>
          <p:cNvSpPr txBox="1"/>
          <p:nvPr/>
        </p:nvSpPr>
        <p:spPr>
          <a:xfrm>
            <a:off x="4319464" y="6093296"/>
            <a:ext cx="4824536" cy="369332"/>
          </a:xfrm>
          <a:prstGeom prst="rect">
            <a:avLst/>
          </a:prstGeom>
          <a:noFill/>
        </p:spPr>
        <p:txBody>
          <a:bodyPr wrap="square" rtlCol="0">
            <a:spAutoFit/>
          </a:bodyPr>
          <a:lstStyle/>
          <a:p>
            <a:r>
              <a:rPr lang="de-DE" dirty="0" smtClean="0"/>
              <a:t>Verband Deutscher Rassegeflügelpreisrichter</a:t>
            </a:r>
            <a:endParaRPr lang="de-DE" dirty="0"/>
          </a:p>
        </p:txBody>
      </p:sp>
      <p:sp>
        <p:nvSpPr>
          <p:cNvPr id="34818" name="Rectangle 2"/>
          <p:cNvSpPr>
            <a:spLocks noChangeArrowheads="1"/>
          </p:cNvSpPr>
          <p:nvPr/>
        </p:nvSpPr>
        <p:spPr bwMode="auto">
          <a:xfrm>
            <a:off x="683568" y="1985442"/>
            <a:ext cx="8064896"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kumimoji="0" lang="de-DE"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r>
              <a:rPr kumimoji="0" lang="de-DE" sz="2800" b="1" i="0" u="sng" strike="noStrike" cap="none" normalizeH="0" baseline="0" dirty="0" smtClean="0">
                <a:ln>
                  <a:noFill/>
                </a:ln>
                <a:solidFill>
                  <a:schemeClr val="tx1"/>
                </a:solidFill>
                <a:effectLst/>
                <a:latin typeface="Arial" pitchFamily="34" charset="0"/>
                <a:ea typeface="Calibri" pitchFamily="34" charset="0"/>
                <a:cs typeface="Arial" pitchFamily="34" charset="0"/>
              </a:rPr>
              <a:t>AOC-Klasse</a:t>
            </a:r>
          </a:p>
          <a:p>
            <a:endParaRPr lang="de-DE" sz="1600" dirty="0" smtClean="0">
              <a:latin typeface="Arial" pitchFamily="34" charset="0"/>
              <a:ea typeface="Calibri" pitchFamily="34" charset="0"/>
              <a:cs typeface="Arial" pitchFamily="34" charset="0"/>
            </a:endParaRPr>
          </a:p>
          <a:p>
            <a:r>
              <a:rPr kumimoji="0" lang="de-DE"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Das Ausstellen bzw. die Meldung von Tieren in der AOC-Klasse ist in der AAB eindeutig geregelt und von Ausstellern, Preisrichter und den Ausstellungsleitungen </a:t>
            </a:r>
            <a:r>
              <a:rPr kumimoji="0" lang="de-DE"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einzugehalten</a:t>
            </a:r>
            <a:r>
              <a:rPr kumimoji="0" lang="de-DE"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Desöfteren wurde dies in den letzten Ausstellungsperioden nicht, wie dort vorgegeben, ausgeführt.</a:t>
            </a:r>
            <a:r>
              <a:rPr lang="de-DE" sz="2000" dirty="0" smtClean="0"/>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Fußzeilenplatzhalter 6"/>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sp>
        <p:nvSpPr>
          <p:cNvPr id="4101" name="Rectangle 5"/>
          <p:cNvSpPr>
            <a:spLocks noGrp="1" noChangeArrowheads="1"/>
          </p:cNvSpPr>
          <p:nvPr>
            <p:ph type="body" idx="4294967295"/>
          </p:nvPr>
        </p:nvSpPr>
        <p:spPr>
          <a:xfrm>
            <a:off x="0" y="1700808"/>
            <a:ext cx="8892480" cy="3960440"/>
          </a:xfrm>
        </p:spPr>
        <p:txBody>
          <a:bodyPr>
            <a:noAutofit/>
          </a:bodyPr>
          <a:lstStyle/>
          <a:p>
            <a:r>
              <a:rPr lang="de-DE" sz="1600" dirty="0" smtClean="0"/>
              <a:t>In der Zusammensetzung des BZA/Sparte Tauben hat sich zum Jahreswechsel dahin gehend eine Änderung ergeben, dass Reiner Wolf sein Amt als Obmann der Sparte Tauben im BZA aus Altergründen abgegeben hat.</a:t>
            </a:r>
          </a:p>
          <a:p>
            <a:pPr>
              <a:buNone/>
            </a:pPr>
            <a:r>
              <a:rPr lang="de-DE" sz="1600" dirty="0" smtClean="0"/>
              <a:t>    Meine Person hat dieses Amt nun übernommen und in Zusammenarbeit mit dem VDT-Zuchtausschussvorsitzenden und ebenfalls BZA-Mitarbeiter Wilhelm Bauer  wurden die Aufgaben neu verteilt. </a:t>
            </a:r>
          </a:p>
          <a:p>
            <a:pPr>
              <a:buNone/>
            </a:pPr>
            <a:endParaRPr lang="de-DE" sz="1600" dirty="0" smtClean="0"/>
          </a:p>
          <a:p>
            <a:pPr lvl="0">
              <a:buNone/>
            </a:pPr>
            <a:r>
              <a:rPr lang="de-DE" sz="1600" dirty="0" smtClean="0"/>
              <a:t>    </a:t>
            </a:r>
            <a:r>
              <a:rPr lang="de-DE" sz="1600" u="sng" dirty="0" smtClean="0"/>
              <a:t>BZA-Obmann Sparte Tauben / meine Person</a:t>
            </a:r>
          </a:p>
          <a:p>
            <a:pPr lvl="0">
              <a:buNone/>
            </a:pPr>
            <a:r>
              <a:rPr lang="de-DE" sz="1600" dirty="0" smtClean="0"/>
              <a:t>    Annahme von Anträgen zur Neuanerkennung von Rassen und / oder </a:t>
            </a:r>
            <a:r>
              <a:rPr lang="de-DE" sz="1600" dirty="0" smtClean="0"/>
              <a:t>Farbenschlägen.</a:t>
            </a:r>
            <a:endParaRPr lang="de-DE" sz="1600" dirty="0" smtClean="0"/>
          </a:p>
          <a:p>
            <a:endParaRPr lang="de-DE" sz="1600" dirty="0" smtClean="0"/>
          </a:p>
          <a:p>
            <a:pPr>
              <a:buNone/>
            </a:pPr>
            <a:r>
              <a:rPr lang="de-DE" sz="1600" dirty="0" smtClean="0"/>
              <a:t>    </a:t>
            </a:r>
            <a:r>
              <a:rPr lang="de-DE" sz="1600" u="sng" dirty="0" smtClean="0"/>
              <a:t>VDT-ZA / Wilhelm Bauer</a:t>
            </a:r>
          </a:p>
          <a:p>
            <a:pPr>
              <a:buNone/>
            </a:pPr>
            <a:r>
              <a:rPr lang="de-DE" sz="1600" dirty="0" smtClean="0"/>
              <a:t>    Annahme von Standardänderungen durch die Sondervereine und Überarbeitung der </a:t>
            </a:r>
            <a:r>
              <a:rPr lang="de-DE" sz="1600" dirty="0" smtClean="0"/>
              <a:t>Standards sowie </a:t>
            </a:r>
            <a:r>
              <a:rPr lang="de-DE" sz="1600" dirty="0" smtClean="0"/>
              <a:t>W</a:t>
            </a:r>
            <a:r>
              <a:rPr lang="de-DE" sz="1600" dirty="0" smtClean="0"/>
              <a:t>eiterreichung an den BZA. Schlussendlich werden diese dann vom BZA entschieden.</a:t>
            </a:r>
            <a:endParaRPr lang="de-DE" sz="1600" dirty="0" smtClean="0"/>
          </a:p>
          <a:p>
            <a:endParaRPr lang="de-DE" sz="1600" dirty="0" smtClean="0"/>
          </a:p>
          <a:p>
            <a:endParaRPr lang="de-DE" sz="1600" dirty="0" smtClean="0"/>
          </a:p>
          <a:p>
            <a:pPr>
              <a:buNone/>
            </a:pPr>
            <a:endParaRPr lang="de-DE" sz="1600" dirty="0" smtClean="0"/>
          </a:p>
        </p:txBody>
      </p:sp>
      <p:pic>
        <p:nvPicPr>
          <p:cNvPr id="48130" name="Picture 2" descr="https://www.vdrp.de/templates/vdrp/images/VDRP-logo.png"/>
          <p:cNvPicPr>
            <a:picLocks noChangeAspect="1" noChangeArrowheads="1"/>
          </p:cNvPicPr>
          <p:nvPr/>
        </p:nvPicPr>
        <p:blipFill>
          <a:blip r:embed="rId3" cstate="print"/>
          <a:srcRect/>
          <a:stretch>
            <a:fillRect/>
          </a:stretch>
        </p:blipFill>
        <p:spPr bwMode="auto">
          <a:xfrm>
            <a:off x="3635896" y="5949280"/>
            <a:ext cx="510735" cy="698004"/>
          </a:xfrm>
          <a:prstGeom prst="rect">
            <a:avLst/>
          </a:prstGeom>
          <a:noFill/>
        </p:spPr>
      </p:pic>
      <p:sp>
        <p:nvSpPr>
          <p:cNvPr id="6" name="Textfeld 5"/>
          <p:cNvSpPr txBox="1"/>
          <p:nvPr/>
        </p:nvSpPr>
        <p:spPr>
          <a:xfrm>
            <a:off x="4211960" y="6093296"/>
            <a:ext cx="4752528" cy="369332"/>
          </a:xfrm>
          <a:prstGeom prst="rect">
            <a:avLst/>
          </a:prstGeom>
          <a:noFill/>
        </p:spPr>
        <p:txBody>
          <a:bodyPr wrap="square" rtlCol="0">
            <a:spAutoFit/>
          </a:bodyPr>
          <a:lstStyle/>
          <a:p>
            <a:r>
              <a:rPr lang="de-DE" dirty="0" smtClean="0"/>
              <a:t>Verband Deutscher Rassegeflügelpreisrichter</a:t>
            </a:r>
            <a:endParaRPr lang="de-DE" dirty="0"/>
          </a:p>
        </p:txBody>
      </p:sp>
      <p:sp>
        <p:nvSpPr>
          <p:cNvPr id="7" name="Textfeld 6"/>
          <p:cNvSpPr txBox="1"/>
          <p:nvPr/>
        </p:nvSpPr>
        <p:spPr>
          <a:xfrm>
            <a:off x="395536" y="1196752"/>
            <a:ext cx="3888432" cy="369332"/>
          </a:xfrm>
          <a:prstGeom prst="rect">
            <a:avLst/>
          </a:prstGeom>
          <a:noFill/>
        </p:spPr>
        <p:txBody>
          <a:bodyPr wrap="square" rtlCol="0">
            <a:spAutoFit/>
          </a:bodyPr>
          <a:lstStyle/>
          <a:p>
            <a:r>
              <a:rPr lang="de-DE" dirty="0" smtClean="0"/>
              <a:t>Eine kleine Anmerkung vorab:</a:t>
            </a:r>
            <a:endParaRPr lang="de-DE" dirty="0"/>
          </a:p>
        </p:txBody>
      </p:sp>
      <p:sp>
        <p:nvSpPr>
          <p:cNvPr id="8" name="Fußzeilenplatzhalter 7"/>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707904" y="5949280"/>
            <a:ext cx="510735" cy="698004"/>
          </a:xfrm>
          <a:prstGeom prst="rect">
            <a:avLst/>
          </a:prstGeom>
          <a:noFill/>
        </p:spPr>
      </p:pic>
      <p:sp>
        <p:nvSpPr>
          <p:cNvPr id="6" name="Textfeld 5"/>
          <p:cNvSpPr txBox="1"/>
          <p:nvPr/>
        </p:nvSpPr>
        <p:spPr>
          <a:xfrm>
            <a:off x="4319464" y="6093296"/>
            <a:ext cx="4824536" cy="369332"/>
          </a:xfrm>
          <a:prstGeom prst="rect">
            <a:avLst/>
          </a:prstGeom>
          <a:noFill/>
        </p:spPr>
        <p:txBody>
          <a:bodyPr wrap="square" rtlCol="0">
            <a:spAutoFit/>
          </a:bodyPr>
          <a:lstStyle/>
          <a:p>
            <a:r>
              <a:rPr lang="de-DE" dirty="0" smtClean="0"/>
              <a:t>Verband Deutscher Rassegeflügelpreisrichter</a:t>
            </a:r>
            <a:endParaRPr lang="de-DE" dirty="0"/>
          </a:p>
        </p:txBody>
      </p:sp>
      <p:sp>
        <p:nvSpPr>
          <p:cNvPr id="7" name="Rechteck 6"/>
          <p:cNvSpPr/>
          <p:nvPr/>
        </p:nvSpPr>
        <p:spPr>
          <a:xfrm>
            <a:off x="395536" y="1340768"/>
            <a:ext cx="8568952" cy="3477875"/>
          </a:xfrm>
          <a:prstGeom prst="rect">
            <a:avLst/>
          </a:prstGeom>
        </p:spPr>
        <p:txBody>
          <a:bodyPr wrap="square">
            <a:spAutoFit/>
          </a:bodyPr>
          <a:lstStyle/>
          <a:p>
            <a:r>
              <a:rPr lang="de-DE" sz="2000" dirty="0" smtClean="0">
                <a:latin typeface="Arial" pitchFamily="34" charset="0"/>
                <a:cs typeface="Arial" pitchFamily="34" charset="0"/>
              </a:rPr>
              <a:t>Eine AOC-Klasse kann bei allen Rassen, außer Ziergeflügel, auf der Nationalen Bundessiegerschau, der </a:t>
            </a:r>
            <a:r>
              <a:rPr lang="de-DE" sz="2000" dirty="0" err="1" smtClean="0">
                <a:latin typeface="Arial" pitchFamily="34" charset="0"/>
                <a:cs typeface="Arial" pitchFamily="34" charset="0"/>
              </a:rPr>
              <a:t>Lipsia</a:t>
            </a:r>
            <a:r>
              <a:rPr lang="de-DE" sz="2000" dirty="0" smtClean="0">
                <a:latin typeface="Arial" pitchFamily="34" charset="0"/>
                <a:cs typeface="Arial" pitchFamily="34" charset="0"/>
              </a:rPr>
              <a:t>-Schau, der Deutschen Junggeflügelschau, den Fachverbandsschauen und auf Hauptsonderschauen, Sonderschauen und Gruppensonderschauen hinter der jeweiligen Rasse angeschlossen werden. </a:t>
            </a:r>
          </a:p>
          <a:p>
            <a:endParaRPr lang="de-DE" sz="2000" dirty="0" smtClean="0">
              <a:latin typeface="Arial" pitchFamily="34" charset="0"/>
              <a:cs typeface="Arial" pitchFamily="34" charset="0"/>
            </a:endParaRPr>
          </a:p>
          <a:p>
            <a:r>
              <a:rPr lang="de-DE" sz="2000" dirty="0" smtClean="0">
                <a:latin typeface="Arial" pitchFamily="34" charset="0"/>
                <a:cs typeface="Arial" pitchFamily="34" charset="0"/>
              </a:rPr>
              <a:t>In dieser Klasse dürfen Tiere mit in dieser Rasse nicht standardisierten Farbenschlägen oder Merkmalen ausgestellt werden, sofern diese bei anderen Rassen zugelassen sind.  Die Bewertung erfolgt durch die bei dieser Rasse eingesetzten Preisrichter, wobei besonderer Wert auf die rassetypischen Merkmale zu legen ist.</a:t>
            </a:r>
            <a:r>
              <a:rPr lang="de-DE" sz="2000" u="sng" dirty="0" smtClean="0">
                <a:latin typeface="Arial" pitchFamily="34" charset="0"/>
                <a:cs typeface="Arial" pitchFamily="34" charset="0"/>
              </a:rPr>
              <a:t> </a:t>
            </a:r>
            <a:endParaRPr lang="de-DE" sz="2000" dirty="0" smtClean="0">
              <a:latin typeface="Arial" pitchFamily="34" charset="0"/>
              <a:cs typeface="Arial" pitchFamily="34" charset="0"/>
            </a:endParaRPr>
          </a:p>
        </p:txBody>
      </p:sp>
      <p:sp>
        <p:nvSpPr>
          <p:cNvPr id="8" name="Fußzeilenplatzhalter 7"/>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707904" y="5949280"/>
            <a:ext cx="510735" cy="698004"/>
          </a:xfrm>
          <a:prstGeom prst="rect">
            <a:avLst/>
          </a:prstGeom>
          <a:noFill/>
        </p:spPr>
      </p:pic>
      <p:sp>
        <p:nvSpPr>
          <p:cNvPr id="6" name="Textfeld 5"/>
          <p:cNvSpPr txBox="1"/>
          <p:nvPr/>
        </p:nvSpPr>
        <p:spPr>
          <a:xfrm>
            <a:off x="4319464" y="6093296"/>
            <a:ext cx="4824536" cy="369332"/>
          </a:xfrm>
          <a:prstGeom prst="rect">
            <a:avLst/>
          </a:prstGeom>
          <a:noFill/>
        </p:spPr>
        <p:txBody>
          <a:bodyPr wrap="square" rtlCol="0">
            <a:spAutoFit/>
          </a:bodyPr>
          <a:lstStyle/>
          <a:p>
            <a:r>
              <a:rPr lang="de-DE" dirty="0" smtClean="0"/>
              <a:t>Verband Deutscher Rassegeflügelpreisrichter</a:t>
            </a:r>
            <a:endParaRPr lang="de-DE" dirty="0"/>
          </a:p>
        </p:txBody>
      </p:sp>
      <p:sp>
        <p:nvSpPr>
          <p:cNvPr id="7" name="Rechteck 6"/>
          <p:cNvSpPr/>
          <p:nvPr/>
        </p:nvSpPr>
        <p:spPr>
          <a:xfrm>
            <a:off x="611560" y="1700807"/>
            <a:ext cx="8136904" cy="3170099"/>
          </a:xfrm>
          <a:prstGeom prst="rect">
            <a:avLst/>
          </a:prstGeom>
        </p:spPr>
        <p:txBody>
          <a:bodyPr wrap="square">
            <a:spAutoFit/>
          </a:bodyPr>
          <a:lstStyle/>
          <a:p>
            <a:r>
              <a:rPr lang="de-DE" sz="2000" u="sng" dirty="0" smtClean="0">
                <a:latin typeface="Arial" pitchFamily="34" charset="0"/>
                <a:cs typeface="Arial" pitchFamily="34" charset="0"/>
              </a:rPr>
              <a:t>Ausgeschlossen ist das Ausstellen von Tieren in der AOC-Klasse, die vom Rassestandard abweichende Zeichnungen, Zeichnungs- oder Scheckungsmuster aufweisen.</a:t>
            </a:r>
            <a:r>
              <a:rPr lang="de-DE" sz="2000" dirty="0" smtClean="0">
                <a:latin typeface="Arial" pitchFamily="34" charset="0"/>
                <a:cs typeface="Arial" pitchFamily="34" charset="0"/>
              </a:rPr>
              <a:t> Diese gelten als Fehlfarben und sind mit „</a:t>
            </a:r>
            <a:r>
              <a:rPr lang="de-DE" sz="2000" dirty="0" err="1" smtClean="0">
                <a:latin typeface="Arial" pitchFamily="34" charset="0"/>
                <a:cs typeface="Arial" pitchFamily="34" charset="0"/>
              </a:rPr>
              <a:t>n.a</a:t>
            </a:r>
            <a:r>
              <a:rPr lang="de-DE" sz="2000" dirty="0" smtClean="0">
                <a:latin typeface="Arial" pitchFamily="34" charset="0"/>
                <a:cs typeface="Arial" pitchFamily="34" charset="0"/>
              </a:rPr>
              <a:t>.“ zu bewerten. Bei der Meldung von Tieren für die AOC-Klasse ist die Rasse mit der Bezeichnung „AOC“ und dem in Anspruch genommenen Farbenschlag zu versehen. Tiere in der AOC-Klasse erhalten anteilig Preise, jedoch keine Bundespreise. Für sie ist das volle Standgeld zu zahlen. </a:t>
            </a:r>
          </a:p>
          <a:p>
            <a:endParaRPr lang="de-DE" sz="2000" dirty="0" smtClean="0">
              <a:latin typeface="Arial" pitchFamily="34" charset="0"/>
              <a:cs typeface="Arial" pitchFamily="34" charset="0"/>
            </a:endParaRPr>
          </a:p>
          <a:p>
            <a:r>
              <a:rPr lang="de-DE" sz="2000" b="1" dirty="0" smtClean="0">
                <a:latin typeface="Arial" pitchFamily="34" charset="0"/>
                <a:cs typeface="Arial" pitchFamily="34" charset="0"/>
              </a:rPr>
              <a:t>Der BZA bittet in Zukunft wieder verstärkt um Beachtung.</a:t>
            </a:r>
            <a:endParaRPr lang="de-DE" sz="2000" b="1" dirty="0">
              <a:latin typeface="Arial" pitchFamily="34" charset="0"/>
              <a:cs typeface="Arial" pitchFamily="34" charset="0"/>
            </a:endParaRPr>
          </a:p>
        </p:txBody>
      </p:sp>
      <p:sp>
        <p:nvSpPr>
          <p:cNvPr id="8" name="Fußzeilenplatzhalter 7"/>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707904" y="5949280"/>
            <a:ext cx="510735" cy="698004"/>
          </a:xfrm>
          <a:prstGeom prst="rect">
            <a:avLst/>
          </a:prstGeom>
          <a:noFill/>
        </p:spPr>
      </p:pic>
      <p:sp>
        <p:nvSpPr>
          <p:cNvPr id="6" name="Textfeld 5"/>
          <p:cNvSpPr txBox="1"/>
          <p:nvPr/>
        </p:nvSpPr>
        <p:spPr>
          <a:xfrm>
            <a:off x="4319464" y="6093296"/>
            <a:ext cx="4824536" cy="369332"/>
          </a:xfrm>
          <a:prstGeom prst="rect">
            <a:avLst/>
          </a:prstGeom>
          <a:noFill/>
        </p:spPr>
        <p:txBody>
          <a:bodyPr wrap="square" rtlCol="0">
            <a:spAutoFit/>
          </a:bodyPr>
          <a:lstStyle/>
          <a:p>
            <a:r>
              <a:rPr lang="de-DE" dirty="0" smtClean="0"/>
              <a:t>Verband Deutscher Rassegeflügelpreisrichter</a:t>
            </a:r>
            <a:endParaRPr lang="de-DE" dirty="0"/>
          </a:p>
        </p:txBody>
      </p:sp>
      <p:sp>
        <p:nvSpPr>
          <p:cNvPr id="40961" name="Rectangle 1"/>
          <p:cNvSpPr>
            <a:spLocks noChangeArrowheads="1"/>
          </p:cNvSpPr>
          <p:nvPr/>
        </p:nvSpPr>
        <p:spPr bwMode="auto">
          <a:xfrm>
            <a:off x="467544" y="908720"/>
            <a:ext cx="849694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6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Der BZA und VDT  geben in Bezug auf die Problematik der Beurteilung der welligen Handschwingen bei Rassetauben folgendes bekannt: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Nachdem seit der VDT-Schau 2015 das Phänomen der z.T. welligen Handschwingen bei unseren Rassetauben für reichlich Diskussion sorgte und der Fragebogen des VDT zur diesbezüglichen Datenerhebung, veröffentlicht in der "Die Rassetaube" (3/2016), leider eine empirische Analyse nicht möglich machte, wurden intensive Recherchen innerhalb der Fachgremien (BZA, VDT-Zuchtausschuss, Beirat für Tier- und Artenschutz des BDRG) und dem Wissenschaftlichen Geflügelhof durchgeführt. Auch wurden zahlreiche Rücksprachen mit aktiven Züchtern geführt. Diese haben den BZA in Abstimmung mit dem VDT, zur nachfolgenden </a:t>
            </a:r>
            <a:r>
              <a:rPr kumimoji="0" lang="de-DE" sz="1600" i="0" u="none" strike="noStrike" cap="none" normalizeH="0" baseline="0" dirty="0" smtClean="0">
                <a:ln>
                  <a:noFill/>
                </a:ln>
                <a:effectLst/>
                <a:latin typeface="Arial" pitchFamily="34" charset="0"/>
                <a:ea typeface="Calibri" pitchFamily="34" charset="0"/>
                <a:cs typeface="Arial" pitchFamily="34" charset="0"/>
              </a:rPr>
              <a:t>Empfehlung bei der Bewertung </a:t>
            </a:r>
            <a:r>
              <a:rPr kumimoji="0" lang="de-DE"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kommen lassen: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Mehr- oder weniger ausgeprägte wellige Handschwingen bei Rassetauben sind eine Erscheinung, die die Natur und in unserem Fall die Rassetaubenzucht</a:t>
            </a:r>
            <a:r>
              <a:rPr kumimoji="0" lang="de-DE" sz="16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de-DE"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schon von Beginn an begleitet. Die Ausprägung wird durch vielerlei Aspekte (sei es Luftfeuchte, Futter, Medikamente, genetische Veranlagung etc.) und dadurch bekanntlich -auch nur zeitweise- beeinflusst. PR und </a:t>
            </a:r>
            <a:r>
              <a:rPr kumimoji="0" lang="de-DE"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Obleute</a:t>
            </a:r>
            <a:r>
              <a:rPr kumimoji="0" lang="de-DE"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sind bei ihrer Bewertungsarbeit bzw. Kritikgestaltung angehalten, dieser Erscheinung unter Einbeziehung des Rass</a:t>
            </a:r>
            <a:r>
              <a:rPr kumimoji="0" lang="de-DE" sz="1600" b="0" i="0" u="none" strike="noStrike" cap="none" normalizeH="0" baseline="0" dirty="0" smtClean="0">
                <a:ln>
                  <a:noFill/>
                </a:ln>
                <a:effectLst/>
                <a:latin typeface="Arial" pitchFamily="34" charset="0"/>
                <a:ea typeface="Calibri" pitchFamily="34" charset="0"/>
                <a:cs typeface="Arial" pitchFamily="34" charset="0"/>
              </a:rPr>
              <a:t>et</a:t>
            </a:r>
            <a:r>
              <a:rPr kumimoji="0" lang="de-DE"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aubenstandards und dem </a:t>
            </a:r>
            <a:r>
              <a:rPr kumimoji="0" lang="de-DE" sz="1600" b="0" i="0" u="none" strike="noStrike" cap="none" normalizeH="0" baseline="0" dirty="0" smtClean="0">
                <a:ln>
                  <a:noFill/>
                </a:ln>
                <a:effectLst/>
                <a:latin typeface="Arial" pitchFamily="34" charset="0"/>
                <a:ea typeface="Calibri" pitchFamily="34" charset="0"/>
                <a:cs typeface="Arial" pitchFamily="34" charset="0"/>
              </a:rPr>
              <a:t>Zuchtstand entsprechende Beachtung beizumessen</a:t>
            </a:r>
            <a:r>
              <a:rPr kumimoji="0" lang="de-DE"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de-D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Fußzeilenplatzhalter 6"/>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707904" y="5949280"/>
            <a:ext cx="510735" cy="698004"/>
          </a:xfrm>
          <a:prstGeom prst="rect">
            <a:avLst/>
          </a:prstGeom>
          <a:noFill/>
        </p:spPr>
      </p:pic>
      <p:sp>
        <p:nvSpPr>
          <p:cNvPr id="6" name="Textfeld 5"/>
          <p:cNvSpPr txBox="1"/>
          <p:nvPr/>
        </p:nvSpPr>
        <p:spPr>
          <a:xfrm>
            <a:off x="4319464" y="6093296"/>
            <a:ext cx="4824536" cy="369332"/>
          </a:xfrm>
          <a:prstGeom prst="rect">
            <a:avLst/>
          </a:prstGeom>
          <a:noFill/>
        </p:spPr>
        <p:txBody>
          <a:bodyPr wrap="square" rtlCol="0">
            <a:spAutoFit/>
          </a:bodyPr>
          <a:lstStyle/>
          <a:p>
            <a:r>
              <a:rPr lang="de-DE" dirty="0" smtClean="0"/>
              <a:t>Verband Deutscher Rassegeflügelpreisrichter</a:t>
            </a:r>
            <a:endParaRPr lang="de-DE" dirty="0"/>
          </a:p>
        </p:txBody>
      </p:sp>
      <p:sp>
        <p:nvSpPr>
          <p:cNvPr id="7" name="Rechteck 6"/>
          <p:cNvSpPr/>
          <p:nvPr/>
        </p:nvSpPr>
        <p:spPr>
          <a:xfrm>
            <a:off x="1043608" y="1844824"/>
            <a:ext cx="7344816" cy="2616101"/>
          </a:xfrm>
          <a:prstGeom prst="rect">
            <a:avLst/>
          </a:prstGeom>
        </p:spPr>
        <p:txBody>
          <a:bodyPr wrap="square">
            <a:spAutoFit/>
          </a:bodyPr>
          <a:lstStyle/>
          <a:p>
            <a:pPr algn="just"/>
            <a:endParaRPr lang="de-DE" dirty="0" smtClean="0"/>
          </a:p>
          <a:p>
            <a:pPr algn="just"/>
            <a:endParaRPr lang="de-DE" dirty="0" smtClean="0"/>
          </a:p>
          <a:p>
            <a:pPr algn="just"/>
            <a:endParaRPr lang="de-DE" dirty="0" smtClean="0"/>
          </a:p>
          <a:p>
            <a:pPr algn="just"/>
            <a:endParaRPr lang="de-DE" sz="2800" dirty="0" smtClean="0">
              <a:latin typeface="Arial" pitchFamily="34" charset="0"/>
              <a:cs typeface="Arial" pitchFamily="34" charset="0"/>
            </a:endParaRPr>
          </a:p>
          <a:p>
            <a:pPr algn="just"/>
            <a:r>
              <a:rPr lang="de-DE" sz="2800" dirty="0" smtClean="0">
                <a:latin typeface="Arial" pitchFamily="34" charset="0"/>
                <a:cs typeface="Arial" pitchFamily="34" charset="0"/>
              </a:rPr>
              <a:t>Vielen Dank für die Aufmerksamkeit……….. </a:t>
            </a:r>
          </a:p>
          <a:p>
            <a:pPr algn="just"/>
            <a:endParaRPr lang="de-DE" dirty="0" smtClean="0"/>
          </a:p>
          <a:p>
            <a:pPr algn="just"/>
            <a:endParaRPr lang="de-DE" dirty="0" smtClean="0"/>
          </a:p>
          <a:p>
            <a:pPr algn="just"/>
            <a:endParaRPr lang="de-DE" dirty="0" smtClean="0"/>
          </a:p>
        </p:txBody>
      </p:sp>
      <p:sp>
        <p:nvSpPr>
          <p:cNvPr id="8" name="Fußzeilenplatzhalter 7"/>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sp>
        <p:nvSpPr>
          <p:cNvPr id="4101" name="Rectangle 5"/>
          <p:cNvSpPr>
            <a:spLocks noGrp="1" noChangeArrowheads="1"/>
          </p:cNvSpPr>
          <p:nvPr>
            <p:ph type="body" idx="4294967295"/>
          </p:nvPr>
        </p:nvSpPr>
        <p:spPr>
          <a:xfrm>
            <a:off x="971600" y="1772816"/>
            <a:ext cx="7668344" cy="3024336"/>
          </a:xfrm>
        </p:spPr>
        <p:txBody>
          <a:bodyPr>
            <a:normAutofit lnSpcReduction="10000"/>
          </a:bodyPr>
          <a:lstStyle/>
          <a:p>
            <a:r>
              <a:rPr lang="de-DE" sz="2400" dirty="0" smtClean="0"/>
              <a:t>Auch wurde bei der Sparte Tauben die Verjüngung weiter fortgeführt und </a:t>
            </a:r>
            <a:r>
              <a:rPr lang="de-DE" sz="2400" dirty="0" smtClean="0"/>
              <a:t>diese personell </a:t>
            </a:r>
            <a:r>
              <a:rPr lang="de-DE" sz="2400" dirty="0" smtClean="0"/>
              <a:t>ergänzt.</a:t>
            </a:r>
          </a:p>
          <a:p>
            <a:r>
              <a:rPr lang="de-DE" sz="2400" dirty="0" smtClean="0"/>
              <a:t>So schied zur BDRG-Tagung in Berlin-Spandau Gerhard Sauer aus Altersgründen aus. </a:t>
            </a:r>
          </a:p>
          <a:p>
            <a:endParaRPr lang="de-DE" sz="2400" dirty="0" smtClean="0"/>
          </a:p>
          <a:p>
            <a:r>
              <a:rPr lang="de-DE" sz="2400" dirty="0" smtClean="0"/>
              <a:t>Neu berufen wurden Stephan </a:t>
            </a:r>
            <a:r>
              <a:rPr lang="de-DE" sz="2400" dirty="0" err="1" smtClean="0"/>
              <a:t>Haftendorn</a:t>
            </a:r>
            <a:r>
              <a:rPr lang="de-DE" sz="2400" dirty="0" smtClean="0"/>
              <a:t> und Ralf Schmid. </a:t>
            </a:r>
          </a:p>
          <a:p>
            <a:endParaRPr lang="de-DE" sz="2400" dirty="0" smtClean="0"/>
          </a:p>
          <a:p>
            <a:endParaRPr lang="de-DE" sz="2400" dirty="0" smtClean="0"/>
          </a:p>
          <a:p>
            <a:endParaRPr lang="de-DE" sz="2400" dirty="0">
              <a:solidFill>
                <a:srgbClr val="FFC000"/>
              </a:solidFill>
            </a:endParaRPr>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563888" y="5949280"/>
            <a:ext cx="510735" cy="698004"/>
          </a:xfrm>
          <a:prstGeom prst="rect">
            <a:avLst/>
          </a:prstGeom>
          <a:noFill/>
        </p:spPr>
      </p:pic>
      <p:sp>
        <p:nvSpPr>
          <p:cNvPr id="6" name="Textfeld 5"/>
          <p:cNvSpPr txBox="1"/>
          <p:nvPr/>
        </p:nvSpPr>
        <p:spPr>
          <a:xfrm>
            <a:off x="4211960" y="6093296"/>
            <a:ext cx="4752528" cy="369332"/>
          </a:xfrm>
          <a:prstGeom prst="rect">
            <a:avLst/>
          </a:prstGeom>
          <a:noFill/>
        </p:spPr>
        <p:txBody>
          <a:bodyPr wrap="square" rtlCol="0">
            <a:spAutoFit/>
          </a:bodyPr>
          <a:lstStyle/>
          <a:p>
            <a:r>
              <a:rPr lang="de-DE" dirty="0" smtClean="0"/>
              <a:t>Verband Deutscher Rassegeflügelpreisrichter</a:t>
            </a:r>
            <a:endParaRPr lang="de-DE" dirty="0"/>
          </a:p>
        </p:txBody>
      </p:sp>
      <p:sp>
        <p:nvSpPr>
          <p:cNvPr id="7" name="Fußzeilenplatzhalter 6"/>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sp>
        <p:nvSpPr>
          <p:cNvPr id="4101" name="Rectangle 5"/>
          <p:cNvSpPr>
            <a:spLocks noGrp="1" noChangeArrowheads="1"/>
          </p:cNvSpPr>
          <p:nvPr>
            <p:ph type="body" idx="4294967295"/>
          </p:nvPr>
        </p:nvSpPr>
        <p:spPr>
          <a:xfrm>
            <a:off x="251520" y="1484784"/>
            <a:ext cx="8640960" cy="3744416"/>
          </a:xfrm>
        </p:spPr>
        <p:txBody>
          <a:bodyPr>
            <a:normAutofit fontScale="92500" lnSpcReduction="10000"/>
          </a:bodyPr>
          <a:lstStyle/>
          <a:p>
            <a:r>
              <a:rPr lang="de-DE" sz="2400" dirty="0" smtClean="0"/>
              <a:t>Dem BZA / Sparte Tauben wurden in der Abteilung „Neuzüchtung“ in der Schausaison 2017/2018, zur VDT-Schau in Leipzig und zur Nat. Bundessiegerschau in Erfurt, insgesamt 188 Tauben vorgestellt. Im Allgemeinen muss man vorab erwähnen, dass auch hier, wie in der allgemeinen Klasse, ein gepflegtes Erscheinungsbild zum Vorteil der Tauben beiträgt. Dies war leider nicht überall der Fall.</a:t>
            </a:r>
          </a:p>
          <a:p>
            <a:endParaRPr lang="de-DE" sz="2400" dirty="0" smtClean="0"/>
          </a:p>
          <a:p>
            <a:r>
              <a:rPr lang="de-DE" sz="2400" dirty="0" smtClean="0"/>
              <a:t>Verweisen möchte ich auf den Bericht in der Geflügel-Zeitung,  Ausgabe 6/2018.</a:t>
            </a:r>
          </a:p>
          <a:p>
            <a:endParaRPr lang="de-DE" sz="2400" dirty="0">
              <a:solidFill>
                <a:srgbClr val="FFC000"/>
              </a:solidFill>
            </a:endParaRPr>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563888" y="5949280"/>
            <a:ext cx="510735" cy="698004"/>
          </a:xfrm>
          <a:prstGeom prst="rect">
            <a:avLst/>
          </a:prstGeom>
          <a:noFill/>
        </p:spPr>
      </p:pic>
      <p:sp>
        <p:nvSpPr>
          <p:cNvPr id="6" name="Textfeld 5"/>
          <p:cNvSpPr txBox="1"/>
          <p:nvPr/>
        </p:nvSpPr>
        <p:spPr>
          <a:xfrm>
            <a:off x="4211960" y="6093296"/>
            <a:ext cx="4752528" cy="369332"/>
          </a:xfrm>
          <a:prstGeom prst="rect">
            <a:avLst/>
          </a:prstGeom>
          <a:noFill/>
        </p:spPr>
        <p:txBody>
          <a:bodyPr wrap="square" rtlCol="0">
            <a:spAutoFit/>
          </a:bodyPr>
          <a:lstStyle/>
          <a:p>
            <a:r>
              <a:rPr lang="de-DE" dirty="0" smtClean="0"/>
              <a:t>Verband Deutscher Rassegeflügelpreisrichter</a:t>
            </a:r>
            <a:endParaRPr lang="de-DE" dirty="0"/>
          </a:p>
        </p:txBody>
      </p:sp>
      <p:sp>
        <p:nvSpPr>
          <p:cNvPr id="7" name="Fußzeilenplatzhalter 6"/>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sp>
        <p:nvSpPr>
          <p:cNvPr id="4101" name="Rectangle 5"/>
          <p:cNvSpPr>
            <a:spLocks noGrp="1" noChangeArrowheads="1"/>
          </p:cNvSpPr>
          <p:nvPr>
            <p:ph type="body" idx="4294967295"/>
          </p:nvPr>
        </p:nvSpPr>
        <p:spPr>
          <a:xfrm>
            <a:off x="683568" y="1412776"/>
            <a:ext cx="7956376" cy="3456384"/>
          </a:xfrm>
        </p:spPr>
        <p:txBody>
          <a:bodyPr>
            <a:normAutofit/>
          </a:bodyPr>
          <a:lstStyle/>
          <a:p>
            <a:endParaRPr lang="de-DE" sz="2400" dirty="0" smtClean="0"/>
          </a:p>
          <a:p>
            <a:pPr>
              <a:buNone/>
            </a:pPr>
            <a:endParaRPr lang="de-DE" sz="2400" dirty="0" smtClean="0"/>
          </a:p>
          <a:p>
            <a:r>
              <a:rPr lang="de-DE" sz="2400" dirty="0" smtClean="0"/>
              <a:t>Für das Sichtungs- und Vorstellungsverfahren lagen insgesamt 36 Anträge vor. </a:t>
            </a:r>
          </a:p>
          <a:p>
            <a:pPr>
              <a:buNone/>
            </a:pPr>
            <a:endParaRPr lang="de-DE" sz="2400" dirty="0" smtClean="0"/>
          </a:p>
          <a:p>
            <a:r>
              <a:rPr lang="de-DE" sz="2400" dirty="0" smtClean="0"/>
              <a:t>Wiederholt wurde eine Anerkennung neuer ausländischer Rassen nicht getätigt.</a:t>
            </a:r>
          </a:p>
          <a:p>
            <a:endParaRPr lang="de-DE" sz="2400" dirty="0" smtClean="0"/>
          </a:p>
          <a:p>
            <a:pPr>
              <a:buNone/>
            </a:pPr>
            <a:endParaRPr lang="de-DE" sz="2400" dirty="0" smtClean="0"/>
          </a:p>
          <a:p>
            <a:pPr>
              <a:buNone/>
            </a:pPr>
            <a:endParaRPr lang="de-DE" sz="2400" dirty="0" smtClean="0"/>
          </a:p>
          <a:p>
            <a:pPr>
              <a:buNone/>
            </a:pPr>
            <a:endParaRPr lang="de-DE" sz="2400" dirty="0" smtClean="0"/>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419872" y="5949280"/>
            <a:ext cx="510735" cy="698004"/>
          </a:xfrm>
          <a:prstGeom prst="rect">
            <a:avLst/>
          </a:prstGeom>
          <a:noFill/>
        </p:spPr>
      </p:pic>
      <p:sp>
        <p:nvSpPr>
          <p:cNvPr id="6" name="Textfeld 5"/>
          <p:cNvSpPr txBox="1"/>
          <p:nvPr/>
        </p:nvSpPr>
        <p:spPr>
          <a:xfrm>
            <a:off x="3995936" y="6093296"/>
            <a:ext cx="4752528" cy="369332"/>
          </a:xfrm>
          <a:prstGeom prst="rect">
            <a:avLst/>
          </a:prstGeom>
          <a:noFill/>
        </p:spPr>
        <p:txBody>
          <a:bodyPr wrap="square" rtlCol="0">
            <a:spAutoFit/>
          </a:bodyPr>
          <a:lstStyle/>
          <a:p>
            <a:r>
              <a:rPr lang="de-DE" dirty="0" smtClean="0"/>
              <a:t>Verband Deutscher Rassegeflügelpreisrichter</a:t>
            </a:r>
            <a:endParaRPr lang="de-DE" dirty="0"/>
          </a:p>
        </p:txBody>
      </p:sp>
      <p:sp>
        <p:nvSpPr>
          <p:cNvPr id="7" name="Fußzeilenplatzhalter 6"/>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sp>
        <p:nvSpPr>
          <p:cNvPr id="4101" name="Rectangle 5"/>
          <p:cNvSpPr>
            <a:spLocks noGrp="1" noChangeArrowheads="1"/>
          </p:cNvSpPr>
          <p:nvPr>
            <p:ph type="body" idx="4294967295"/>
          </p:nvPr>
        </p:nvSpPr>
        <p:spPr>
          <a:xfrm>
            <a:off x="971600" y="1052736"/>
            <a:ext cx="7704856" cy="864096"/>
          </a:xfrm>
        </p:spPr>
        <p:txBody>
          <a:bodyPr>
            <a:normAutofit fontScale="77500" lnSpcReduction="20000"/>
          </a:bodyPr>
          <a:lstStyle/>
          <a:p>
            <a:pPr>
              <a:buNone/>
            </a:pPr>
            <a:endParaRPr lang="de-DE" sz="2400" dirty="0" smtClean="0"/>
          </a:p>
          <a:p>
            <a:r>
              <a:rPr lang="de-DE" sz="2400" dirty="0" smtClean="0"/>
              <a:t>In der </a:t>
            </a:r>
            <a:r>
              <a:rPr lang="de-DE" sz="2400" u="sng" dirty="0" smtClean="0"/>
              <a:t>Sichtung </a:t>
            </a:r>
            <a:r>
              <a:rPr lang="de-DE" sz="2400" dirty="0" smtClean="0"/>
              <a:t>wurde bei den Strukturtauben als neue Rasse die „Altdeutsche Pfautaube“ gezeigt……….</a:t>
            </a:r>
            <a:endParaRPr lang="de-DE" sz="2400" dirty="0"/>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491880" y="5949280"/>
            <a:ext cx="510735" cy="698004"/>
          </a:xfrm>
          <a:prstGeom prst="rect">
            <a:avLst/>
          </a:prstGeom>
          <a:noFill/>
        </p:spPr>
      </p:pic>
      <p:sp>
        <p:nvSpPr>
          <p:cNvPr id="6" name="Textfeld 5"/>
          <p:cNvSpPr txBox="1"/>
          <p:nvPr/>
        </p:nvSpPr>
        <p:spPr>
          <a:xfrm>
            <a:off x="4139952" y="6093296"/>
            <a:ext cx="4752528" cy="369332"/>
          </a:xfrm>
          <a:prstGeom prst="rect">
            <a:avLst/>
          </a:prstGeom>
          <a:noFill/>
        </p:spPr>
        <p:txBody>
          <a:bodyPr wrap="square" rtlCol="0">
            <a:spAutoFit/>
          </a:bodyPr>
          <a:lstStyle/>
          <a:p>
            <a:r>
              <a:rPr lang="de-DE" dirty="0" smtClean="0"/>
              <a:t>Verband Deutscher Rassegeflügelpreisrichter</a:t>
            </a:r>
            <a:endParaRPr lang="de-DE" dirty="0"/>
          </a:p>
        </p:txBody>
      </p:sp>
      <p:pic>
        <p:nvPicPr>
          <p:cNvPr id="50178" name="Picture 2" descr="C:\Users\Bube\Documents\Meine Daten\Word\Bundeszuchtausschuss\Bearbeitung 2017-2018\Bilder Neuzuechtungen 2017\1,0 Altdeutsche Pfautauben, weiß, VDT-Schau Leipzig 2017, Sichtung, o. B., Guido Manske.JPG"/>
          <p:cNvPicPr>
            <a:picLocks noChangeAspect="1" noChangeArrowheads="1"/>
          </p:cNvPicPr>
          <p:nvPr/>
        </p:nvPicPr>
        <p:blipFill>
          <a:blip r:embed="rId3" cstate="print"/>
          <a:srcRect/>
          <a:stretch>
            <a:fillRect/>
          </a:stretch>
        </p:blipFill>
        <p:spPr bwMode="auto">
          <a:xfrm>
            <a:off x="971600" y="1916832"/>
            <a:ext cx="3384376" cy="3576259"/>
          </a:xfrm>
          <a:prstGeom prst="rect">
            <a:avLst/>
          </a:prstGeom>
          <a:noFill/>
        </p:spPr>
      </p:pic>
      <p:sp>
        <p:nvSpPr>
          <p:cNvPr id="7" name="Textfeld 6"/>
          <p:cNvSpPr txBox="1"/>
          <p:nvPr/>
        </p:nvSpPr>
        <p:spPr>
          <a:xfrm>
            <a:off x="4860032" y="2348880"/>
            <a:ext cx="3960440" cy="2308324"/>
          </a:xfrm>
          <a:prstGeom prst="rect">
            <a:avLst/>
          </a:prstGeom>
          <a:noFill/>
        </p:spPr>
        <p:txBody>
          <a:bodyPr wrap="square" rtlCol="0">
            <a:spAutoFit/>
          </a:bodyPr>
          <a:lstStyle/>
          <a:p>
            <a:r>
              <a:rPr lang="de-DE" dirty="0" smtClean="0"/>
              <a:t>Sie zeigte den Typ einer ursprünglichen Pfautaube, jedoch waren die gezeigten Tauben nicht konform zu dem breit ausgelegten, dem BZA eingereichten, Standard. Hier lies sich noch keine Zuchtrichtung bzw. -lenkung erkennen.</a:t>
            </a:r>
            <a:endParaRPr lang="de-DE" dirty="0"/>
          </a:p>
        </p:txBody>
      </p:sp>
      <p:sp>
        <p:nvSpPr>
          <p:cNvPr id="8" name="Fußzeilenplatzhalter 7"/>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sp>
        <p:nvSpPr>
          <p:cNvPr id="4101" name="Rectangle 5"/>
          <p:cNvSpPr>
            <a:spLocks noGrp="1" noChangeArrowheads="1"/>
          </p:cNvSpPr>
          <p:nvPr>
            <p:ph type="body" idx="4294967295"/>
          </p:nvPr>
        </p:nvSpPr>
        <p:spPr>
          <a:xfrm>
            <a:off x="611560" y="908720"/>
            <a:ext cx="7884368" cy="792088"/>
          </a:xfrm>
        </p:spPr>
        <p:txBody>
          <a:bodyPr>
            <a:normAutofit fontScale="85000" lnSpcReduction="10000"/>
          </a:bodyPr>
          <a:lstStyle/>
          <a:p>
            <a:pPr>
              <a:buNone/>
            </a:pPr>
            <a:endParaRPr lang="de-DE" sz="2400" dirty="0" smtClean="0"/>
          </a:p>
          <a:p>
            <a:r>
              <a:rPr lang="de-DE" sz="2400" dirty="0" smtClean="0"/>
              <a:t>…..weiterhin die Farbenschläge </a:t>
            </a:r>
            <a:r>
              <a:rPr lang="de-DE" sz="2400" dirty="0" err="1" smtClean="0"/>
              <a:t>andalusierfarbig</a:t>
            </a:r>
            <a:r>
              <a:rPr lang="de-DE" sz="2400" dirty="0" smtClean="0"/>
              <a:t> reinerbig,</a:t>
            </a:r>
            <a:endParaRPr lang="de-DE" sz="2400" dirty="0"/>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419872" y="5949280"/>
            <a:ext cx="510735" cy="698004"/>
          </a:xfrm>
          <a:prstGeom prst="rect">
            <a:avLst/>
          </a:prstGeom>
          <a:noFill/>
        </p:spPr>
      </p:pic>
      <p:sp>
        <p:nvSpPr>
          <p:cNvPr id="6" name="Textfeld 5"/>
          <p:cNvSpPr txBox="1"/>
          <p:nvPr/>
        </p:nvSpPr>
        <p:spPr>
          <a:xfrm>
            <a:off x="3995936" y="6093296"/>
            <a:ext cx="4752528" cy="369332"/>
          </a:xfrm>
          <a:prstGeom prst="rect">
            <a:avLst/>
          </a:prstGeom>
          <a:noFill/>
        </p:spPr>
        <p:txBody>
          <a:bodyPr wrap="square" rtlCol="0">
            <a:spAutoFit/>
          </a:bodyPr>
          <a:lstStyle/>
          <a:p>
            <a:r>
              <a:rPr lang="de-DE" dirty="0" smtClean="0"/>
              <a:t>Verband Deutscher Rassegeflügelpreisrichter</a:t>
            </a:r>
            <a:endParaRPr lang="de-DE" dirty="0"/>
          </a:p>
        </p:txBody>
      </p:sp>
      <p:pic>
        <p:nvPicPr>
          <p:cNvPr id="51203" name="Picture 3" descr="C:\Users\Bube\Documents\Meine Daten\Word\Bundeszuchtausschuss\Bearbeitung 2017-2018\Bilder Neuzuechtungen 2017\1,0 Giant Homer, andalusierfarbig reinerbig, VDT-Schau Leipzig 2017, Sichtung, o.B., Alexander Hallasch.JPG"/>
          <p:cNvPicPr>
            <a:picLocks noChangeAspect="1" noChangeArrowheads="1"/>
          </p:cNvPicPr>
          <p:nvPr/>
        </p:nvPicPr>
        <p:blipFill>
          <a:blip r:embed="rId3" cstate="print"/>
          <a:srcRect/>
          <a:stretch>
            <a:fillRect/>
          </a:stretch>
        </p:blipFill>
        <p:spPr bwMode="auto">
          <a:xfrm>
            <a:off x="251520" y="1772816"/>
            <a:ext cx="3024336" cy="3317014"/>
          </a:xfrm>
          <a:prstGeom prst="rect">
            <a:avLst/>
          </a:prstGeom>
          <a:noFill/>
        </p:spPr>
      </p:pic>
      <p:sp>
        <p:nvSpPr>
          <p:cNvPr id="8" name="Textfeld 7"/>
          <p:cNvSpPr txBox="1"/>
          <p:nvPr/>
        </p:nvSpPr>
        <p:spPr>
          <a:xfrm>
            <a:off x="3491880" y="2420888"/>
            <a:ext cx="5400600" cy="2308324"/>
          </a:xfrm>
          <a:prstGeom prst="rect">
            <a:avLst/>
          </a:prstGeom>
          <a:noFill/>
        </p:spPr>
        <p:txBody>
          <a:bodyPr wrap="square" rtlCol="0">
            <a:spAutoFit/>
          </a:bodyPr>
          <a:lstStyle/>
          <a:p>
            <a:r>
              <a:rPr lang="de-DE" dirty="0" smtClean="0"/>
              <a:t>Der genetische Hintergrund ist die für den Indigo-Faktor reinerbige Variante von </a:t>
            </a:r>
            <a:r>
              <a:rPr lang="de-DE" dirty="0" err="1" smtClean="0"/>
              <a:t>Andalusierfarbig</a:t>
            </a:r>
            <a:r>
              <a:rPr lang="de-DE" dirty="0" smtClean="0"/>
              <a:t>. Hierbei genetisch zwingend erforderlich ist die, reinerbig oder mischerbig, schwarze Grundfarbe, der Ausbreitungsfaktor für Farbe (rein- oder mischerbig) und der reinerbig vorhandene Indigo-Faktor.</a:t>
            </a:r>
          </a:p>
          <a:p>
            <a:endParaRPr lang="de-DE" dirty="0"/>
          </a:p>
        </p:txBody>
      </p:sp>
      <p:sp>
        <p:nvSpPr>
          <p:cNvPr id="9" name="Fußzeilenplatzhalter 8"/>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sp>
        <p:nvSpPr>
          <p:cNvPr id="4101" name="Rectangle 5"/>
          <p:cNvSpPr>
            <a:spLocks noGrp="1" noChangeArrowheads="1"/>
          </p:cNvSpPr>
          <p:nvPr>
            <p:ph type="body" idx="4294967295"/>
          </p:nvPr>
        </p:nvSpPr>
        <p:spPr>
          <a:xfrm>
            <a:off x="251520" y="1052736"/>
            <a:ext cx="9144000" cy="864096"/>
          </a:xfrm>
        </p:spPr>
        <p:txBody>
          <a:bodyPr>
            <a:normAutofit fontScale="85000" lnSpcReduction="10000"/>
          </a:bodyPr>
          <a:lstStyle/>
          <a:p>
            <a:endParaRPr lang="de-DE" sz="2400" dirty="0" smtClean="0"/>
          </a:p>
          <a:p>
            <a:r>
              <a:rPr lang="de-DE" sz="2400" dirty="0" smtClean="0"/>
              <a:t>…Blau mit </a:t>
            </a:r>
            <a:r>
              <a:rPr lang="de-DE" sz="2400" dirty="0" err="1" smtClean="0"/>
              <a:t>bronze</a:t>
            </a:r>
            <a:r>
              <a:rPr lang="de-DE" sz="2400" dirty="0" smtClean="0"/>
              <a:t> Binden </a:t>
            </a:r>
            <a:r>
              <a:rPr lang="de-DE" sz="2400" dirty="0" err="1" smtClean="0"/>
              <a:t>milky</a:t>
            </a:r>
            <a:r>
              <a:rPr lang="de-DE" sz="2400" dirty="0" smtClean="0"/>
              <a:t> und Blau-Bronzegehämmert </a:t>
            </a:r>
            <a:r>
              <a:rPr lang="de-DE" sz="2400" dirty="0" err="1" smtClean="0"/>
              <a:t>milky</a:t>
            </a:r>
            <a:endParaRPr lang="de-DE" sz="2400" dirty="0"/>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419872" y="5949280"/>
            <a:ext cx="510735" cy="698004"/>
          </a:xfrm>
          <a:prstGeom prst="rect">
            <a:avLst/>
          </a:prstGeom>
          <a:noFill/>
        </p:spPr>
      </p:pic>
      <p:sp>
        <p:nvSpPr>
          <p:cNvPr id="6" name="Textfeld 5"/>
          <p:cNvSpPr txBox="1"/>
          <p:nvPr/>
        </p:nvSpPr>
        <p:spPr>
          <a:xfrm>
            <a:off x="3995936" y="6093296"/>
            <a:ext cx="4752528" cy="369332"/>
          </a:xfrm>
          <a:prstGeom prst="rect">
            <a:avLst/>
          </a:prstGeom>
          <a:noFill/>
        </p:spPr>
        <p:txBody>
          <a:bodyPr wrap="square" rtlCol="0">
            <a:spAutoFit/>
          </a:bodyPr>
          <a:lstStyle/>
          <a:p>
            <a:r>
              <a:rPr lang="de-DE" dirty="0" smtClean="0"/>
              <a:t>Verband Deutscher Rassegeflügelpreisrichter</a:t>
            </a:r>
            <a:endParaRPr lang="de-DE" dirty="0"/>
          </a:p>
        </p:txBody>
      </p:sp>
      <p:pic>
        <p:nvPicPr>
          <p:cNvPr id="52226" name="Picture 2" descr="C:\Users\Bube\Documents\Meine Daten\Word\Bundeszuchtausschuss\Bearbeitung 2017-2018\Bilder Neuzuechtungen 2017\1,0 Modena Schietti blau mit bronze Binden milky, VDT-Schau Leipzig 2017, Sichtung, o. B., Reinhard Bretting.JPG"/>
          <p:cNvPicPr>
            <a:picLocks noChangeAspect="1" noChangeArrowheads="1"/>
          </p:cNvPicPr>
          <p:nvPr/>
        </p:nvPicPr>
        <p:blipFill>
          <a:blip r:embed="rId3" cstate="print"/>
          <a:srcRect/>
          <a:stretch>
            <a:fillRect/>
          </a:stretch>
        </p:blipFill>
        <p:spPr bwMode="auto">
          <a:xfrm>
            <a:off x="179512" y="2204864"/>
            <a:ext cx="2494816" cy="2952329"/>
          </a:xfrm>
          <a:prstGeom prst="rect">
            <a:avLst/>
          </a:prstGeom>
          <a:noFill/>
        </p:spPr>
      </p:pic>
      <p:sp>
        <p:nvSpPr>
          <p:cNvPr id="8" name="Textfeld 7"/>
          <p:cNvSpPr txBox="1"/>
          <p:nvPr/>
        </p:nvSpPr>
        <p:spPr>
          <a:xfrm>
            <a:off x="5436096" y="2060848"/>
            <a:ext cx="3384376" cy="3416320"/>
          </a:xfrm>
          <a:prstGeom prst="rect">
            <a:avLst/>
          </a:prstGeom>
          <a:noFill/>
        </p:spPr>
        <p:txBody>
          <a:bodyPr wrap="square" rtlCol="0">
            <a:spAutoFit/>
          </a:bodyPr>
          <a:lstStyle/>
          <a:p>
            <a:r>
              <a:rPr lang="de-DE" dirty="0" smtClean="0"/>
              <a:t>Ersterer als Farbenschlag bekannt von den Pfautauben und Indischen Pfautauben unter nur „</a:t>
            </a:r>
            <a:r>
              <a:rPr lang="de-DE" dirty="0" err="1" smtClean="0"/>
              <a:t>Milky</a:t>
            </a:r>
            <a:r>
              <a:rPr lang="de-DE" dirty="0" smtClean="0"/>
              <a:t>“. Der Vererbungsfaktor </a:t>
            </a:r>
            <a:r>
              <a:rPr lang="de-DE" dirty="0" err="1" smtClean="0"/>
              <a:t>Milky</a:t>
            </a:r>
            <a:r>
              <a:rPr lang="de-DE" dirty="0" smtClean="0"/>
              <a:t> wird nicht geschlechtsgebunden vererbt und bewirkt bei Reinerbigkeit eine blaugraue Aufhellung des Gefieders mit farblich ebenso leicht aufgehelltem Bronze der Binden bzw. der </a:t>
            </a:r>
            <a:r>
              <a:rPr lang="de-DE" dirty="0" err="1" smtClean="0"/>
              <a:t>Hämmerung</a:t>
            </a:r>
            <a:r>
              <a:rPr lang="de-DE" dirty="0" smtClean="0"/>
              <a:t>.</a:t>
            </a:r>
            <a:endParaRPr lang="de-DE" dirty="0"/>
          </a:p>
        </p:txBody>
      </p:sp>
      <p:pic>
        <p:nvPicPr>
          <p:cNvPr id="52227" name="Picture 3" descr="C:\Users\Bube\Documents\Meine Daten\Word\Bundeszuchtausschuss\Bearbeitung 2017-2018\Bilder Neuzuechtungen 2017\1,0 Modena Schietti blau bronzegehämmert milky, VDT-Schau Leipzig 2017, Sichtung, o. B., Reinhard Bretting.JPG.JPG"/>
          <p:cNvPicPr>
            <a:picLocks noChangeAspect="1" noChangeArrowheads="1"/>
          </p:cNvPicPr>
          <p:nvPr/>
        </p:nvPicPr>
        <p:blipFill>
          <a:blip r:embed="rId4" cstate="print"/>
          <a:srcRect/>
          <a:stretch>
            <a:fillRect/>
          </a:stretch>
        </p:blipFill>
        <p:spPr bwMode="auto">
          <a:xfrm>
            <a:off x="2843808" y="1988840"/>
            <a:ext cx="2445958" cy="3456384"/>
          </a:xfrm>
          <a:prstGeom prst="rect">
            <a:avLst/>
          </a:prstGeom>
          <a:noFill/>
        </p:spPr>
      </p:pic>
      <p:sp>
        <p:nvSpPr>
          <p:cNvPr id="9" name="Fußzeilenplatzhalter 8"/>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67544" y="260648"/>
            <a:ext cx="8424936" cy="792088"/>
          </a:xfrm>
          <a:ln>
            <a:solidFill>
              <a:schemeClr val="tx1"/>
            </a:solidFill>
            <a:prstDash val="solid"/>
          </a:ln>
        </p:spPr>
        <p:txBody>
          <a:bodyPr>
            <a:normAutofit fontScale="90000"/>
          </a:bodyPr>
          <a:lstStyle/>
          <a:p>
            <a:pPr algn="ctr"/>
            <a:r>
              <a:rPr lang="de-DE" sz="2400" b="0" u="sng" dirty="0" smtClean="0">
                <a:solidFill>
                  <a:schemeClr val="accent2">
                    <a:lumMod val="75000"/>
                  </a:schemeClr>
                </a:solidFill>
                <a:latin typeface="Arial" pitchFamily="34" charset="0"/>
                <a:cs typeface="Arial" pitchFamily="34" charset="0"/>
              </a:rPr>
              <a:t>VDRP-Tagung 15.-17.Juni 2018 in </a:t>
            </a:r>
            <a:r>
              <a:rPr lang="de-DE" sz="2400" b="0" u="sng" dirty="0" err="1" smtClean="0">
                <a:solidFill>
                  <a:schemeClr val="accent2">
                    <a:lumMod val="75000"/>
                  </a:schemeClr>
                </a:solidFill>
                <a:latin typeface="Arial" pitchFamily="34" charset="0"/>
                <a:cs typeface="Arial" pitchFamily="34" charset="0"/>
              </a:rPr>
              <a:t>Alexisbad</a:t>
            </a:r>
            <a:r>
              <a:rPr lang="de-DE" sz="2400" b="0" u="sng" dirty="0" smtClean="0">
                <a:solidFill>
                  <a:schemeClr val="accent2">
                    <a:lumMod val="75000"/>
                  </a:schemeClr>
                </a:solidFill>
                <a:latin typeface="Arial" pitchFamily="34" charset="0"/>
                <a:cs typeface="Arial" pitchFamily="34" charset="0"/>
              </a:rPr>
              <a:t>/PV Sachsen-Anhalt</a:t>
            </a:r>
            <a:endParaRPr lang="de-DE" sz="2400" b="0" u="sng" dirty="0">
              <a:solidFill>
                <a:schemeClr val="accent2">
                  <a:lumMod val="75000"/>
                </a:schemeClr>
              </a:solidFill>
              <a:latin typeface="Arial" pitchFamily="34" charset="0"/>
              <a:cs typeface="Arial" pitchFamily="34" charset="0"/>
            </a:endParaRPr>
          </a:p>
        </p:txBody>
      </p:sp>
      <p:sp>
        <p:nvSpPr>
          <p:cNvPr id="4101" name="Rectangle 5"/>
          <p:cNvSpPr>
            <a:spLocks noGrp="1" noChangeArrowheads="1"/>
          </p:cNvSpPr>
          <p:nvPr>
            <p:ph type="body" idx="4294967295"/>
          </p:nvPr>
        </p:nvSpPr>
        <p:spPr>
          <a:xfrm>
            <a:off x="467544" y="1268760"/>
            <a:ext cx="8352928" cy="3024336"/>
          </a:xfrm>
        </p:spPr>
        <p:txBody>
          <a:bodyPr>
            <a:normAutofit/>
          </a:bodyPr>
          <a:lstStyle/>
          <a:p>
            <a:r>
              <a:rPr lang="de-DE" sz="2400" dirty="0" smtClean="0"/>
              <a:t>Im </a:t>
            </a:r>
            <a:r>
              <a:rPr lang="de-DE" sz="2400" u="sng" dirty="0" smtClean="0"/>
              <a:t>Vorstellungsverfahren</a:t>
            </a:r>
            <a:r>
              <a:rPr lang="de-DE" sz="2400" dirty="0" smtClean="0"/>
              <a:t> zur Anerkennung wird gemäß Beschluss der BZA-Sitzung von Berlin-Spandau der Name der bis dahin als „Ungarische Schautauben“ zur Vorstellung gemeldeten Rasse, angepasst an die EE-Rasseliste (Nr. 0036) und das Verfahren nun unter „Ungarische Schönheitsbrief-tauben“ weitergeführt.</a:t>
            </a:r>
            <a:endParaRPr lang="de-DE" sz="2400" dirty="0"/>
          </a:p>
        </p:txBody>
      </p:sp>
      <p:pic>
        <p:nvPicPr>
          <p:cNvPr id="48130" name="Picture 2" descr="https://www.vdrp.de/templates/vdrp/images/VDRP-logo.png"/>
          <p:cNvPicPr>
            <a:picLocks noChangeAspect="1" noChangeArrowheads="1"/>
          </p:cNvPicPr>
          <p:nvPr/>
        </p:nvPicPr>
        <p:blipFill>
          <a:blip r:embed="rId2" cstate="print"/>
          <a:srcRect/>
          <a:stretch>
            <a:fillRect/>
          </a:stretch>
        </p:blipFill>
        <p:spPr bwMode="auto">
          <a:xfrm>
            <a:off x="3419872" y="5949280"/>
            <a:ext cx="510735" cy="698004"/>
          </a:xfrm>
          <a:prstGeom prst="rect">
            <a:avLst/>
          </a:prstGeom>
          <a:noFill/>
        </p:spPr>
      </p:pic>
      <p:sp>
        <p:nvSpPr>
          <p:cNvPr id="6" name="Textfeld 5"/>
          <p:cNvSpPr txBox="1"/>
          <p:nvPr/>
        </p:nvSpPr>
        <p:spPr>
          <a:xfrm>
            <a:off x="3995936" y="6093296"/>
            <a:ext cx="4752528" cy="369332"/>
          </a:xfrm>
          <a:prstGeom prst="rect">
            <a:avLst/>
          </a:prstGeom>
          <a:noFill/>
        </p:spPr>
        <p:txBody>
          <a:bodyPr wrap="square" rtlCol="0">
            <a:spAutoFit/>
          </a:bodyPr>
          <a:lstStyle/>
          <a:p>
            <a:r>
              <a:rPr lang="de-DE" dirty="0" smtClean="0"/>
              <a:t>Verband Deutscher Rassegeflügelpreisrichter</a:t>
            </a:r>
            <a:endParaRPr lang="de-DE" dirty="0"/>
          </a:p>
        </p:txBody>
      </p:sp>
      <p:pic>
        <p:nvPicPr>
          <p:cNvPr id="1026" name="Picture 2" descr="C:\Users\Bube\Documents\Meine Daten\Word\Bundeszuchtausschuss\Bearbeitung 2017-2018\Bilder Neuzuechtungen 2017\0,1 Ungar. Schautaube, gelbfahl mit Binden, VDT-Schau Leipzig 2017, Vorstellung,  b 90, Egid Plank.JPG"/>
          <p:cNvPicPr>
            <a:picLocks noChangeAspect="1" noChangeArrowheads="1"/>
          </p:cNvPicPr>
          <p:nvPr/>
        </p:nvPicPr>
        <p:blipFill>
          <a:blip r:embed="rId3" cstate="print"/>
          <a:srcRect/>
          <a:stretch>
            <a:fillRect/>
          </a:stretch>
        </p:blipFill>
        <p:spPr bwMode="auto">
          <a:xfrm>
            <a:off x="5868144" y="3573015"/>
            <a:ext cx="2520280" cy="2421953"/>
          </a:xfrm>
          <a:prstGeom prst="rect">
            <a:avLst/>
          </a:prstGeom>
          <a:noFill/>
        </p:spPr>
      </p:pic>
      <p:sp>
        <p:nvSpPr>
          <p:cNvPr id="7" name="Fußzeilenplatzhalter 6"/>
          <p:cNvSpPr>
            <a:spLocks noGrp="1"/>
          </p:cNvSpPr>
          <p:nvPr>
            <p:ph type="ftr" sz="quarter" idx="11"/>
          </p:nvPr>
        </p:nvSpPr>
        <p:spPr/>
        <p:txBody>
          <a:bodyPr/>
          <a:lstStyle/>
          <a:p>
            <a:r>
              <a:rPr lang="en-US" smtClean="0"/>
              <a:t>(c) BZA, Ronald Bube, 2018</a:t>
            </a:r>
            <a:endParaRPr lang="de-DE"/>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imos">
  <a:themeElements>
    <a:clrScheme name="Nereus">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1407</Words>
  <Application>Microsoft Office PowerPoint</Application>
  <PresentationFormat>Bildschirmpräsentation (4:3)</PresentationFormat>
  <Paragraphs>197</Paragraphs>
  <Slides>23</Slides>
  <Notes>1</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Deimos</vt:lpstr>
      <vt:lpstr>VDRP-Tagung 15.-17.Juni 2018 in Alexisbad/PV Sachsen-Anahlt</vt:lpstr>
      <vt:lpstr>VDRP-Tagung 15.-17.Juni 2018 in Alexisbad/PV Sachsen-Anhalt</vt:lpstr>
      <vt:lpstr>VDRP-Tagung 15.-17.Juni 2018 in Alexisbad/PV Sachsen-Anhalt</vt:lpstr>
      <vt:lpstr>VDRP-Tagung 15.-17.Juni 2018 in Alexisbad/PV Sachsen-Anhalt</vt:lpstr>
      <vt:lpstr>VDRP-Tagung 15.-17.Juni 2018 in Alexisbad/PV Sachsen-Anhalt</vt:lpstr>
      <vt:lpstr>VDRP-Tagung 15.-17.Juni 2018 in Alexisbad/PV Sachsen-Anhalt</vt:lpstr>
      <vt:lpstr>VDRP-Tagung 15.-17.Juni 2018 in Alexisbad/PV Sachsen-Anhalt</vt:lpstr>
      <vt:lpstr>VDRP-Tagung 15.-17.Juni 2018 in Alexisbad/PV Sachsen-Anhalt</vt:lpstr>
      <vt:lpstr>VDRP-Tagung 15.-17.Juni 2018 in Alexisbad/PV Sachsen-Anhalt</vt:lpstr>
      <vt:lpstr>VDRP-Tagung 15.-17.Juni 2018 in Alexisbad/PV Sachsen-Anhalt</vt:lpstr>
      <vt:lpstr>VDRP-Tagung 15.-17.Juni 2018 in Alexisbad/PV Sachsen-Anhalt</vt:lpstr>
      <vt:lpstr>VDRP-Tagung 15.-17.Juni 2018 in Alexisbad/PV Sachsen-Anhalt</vt:lpstr>
      <vt:lpstr>VDRP-Tagung 15.-17.Juni 2018 in Alexisbad/PV Sachsen-Anhalt</vt:lpstr>
      <vt:lpstr>VDRP-Tagung 15.-17.Juni 2018 in Alexisbad/PV Sachsen-Anhalt</vt:lpstr>
      <vt:lpstr>VDRP-Tagung 15.-17.Juni 2018 in Alexisbad/PV Sachsen-Anhalt</vt:lpstr>
      <vt:lpstr>VDRP-Tagung 15.-17.Juni 2018 in Alexisbad/PV Sachsen-Anhalt</vt:lpstr>
      <vt:lpstr>VDRP-Tagung 15.-17.Juni 2018 in Alexisbad/PV Sachsen-Anhalt</vt:lpstr>
      <vt:lpstr>VDRP-Tagung 15.-17.Juni 2018 in Alexisbad/PV Sachsen-Anhalt</vt:lpstr>
      <vt:lpstr>VDRP-Tagung 15.-17.Juni 2018 in Alexisbad/PV Sachsen-Anhalt</vt:lpstr>
      <vt:lpstr>VDRP-Tagung 15.-17.Juni 2018 in Alexisbad/PV Sachsen-Anhalt</vt:lpstr>
      <vt:lpstr>VDRP-Tagung 15.-17.Juni 2018 in Alexisbad/PV Sachsen-Anhalt</vt:lpstr>
      <vt:lpstr>VDRP-Tagung 15.-17.Juni 2018 in Alexisbad/PV Sachsen-Anhalt</vt:lpstr>
      <vt:lpstr>VDRP-Tagung 15.-17.Juni 2018 in Alexisbad/PV Sachsen-Anhalt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Federstrukturen bei Tauben</dc:title>
  <dc:creator>Bauer</dc:creator>
  <cp:lastModifiedBy>Bube</cp:lastModifiedBy>
  <cp:revision>40</cp:revision>
  <dcterms:created xsi:type="dcterms:W3CDTF">2008-09-27T21:58:42Z</dcterms:created>
  <dcterms:modified xsi:type="dcterms:W3CDTF">2018-06-14T10:14:36Z</dcterms:modified>
</cp:coreProperties>
</file>