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9" r:id="rId2"/>
    <p:sldId id="418" r:id="rId3"/>
    <p:sldId id="473" r:id="rId4"/>
    <p:sldId id="506" r:id="rId5"/>
    <p:sldId id="441" r:id="rId6"/>
    <p:sldId id="475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468" r:id="rId15"/>
    <p:sldId id="494" r:id="rId16"/>
    <p:sldId id="495" r:id="rId17"/>
    <p:sldId id="496" r:id="rId18"/>
    <p:sldId id="507" r:id="rId19"/>
    <p:sldId id="508" r:id="rId20"/>
    <p:sldId id="505" r:id="rId21"/>
    <p:sldId id="500" r:id="rId22"/>
    <p:sldId id="501" r:id="rId23"/>
    <p:sldId id="502" r:id="rId24"/>
    <p:sldId id="503" r:id="rId25"/>
    <p:sldId id="504" r:id="rId26"/>
    <p:sldId id="439" r:id="rId27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-Benutzer" initials="W" lastIdx="3" clrIdx="0">
    <p:extLst>
      <p:ext uri="{19B8F6BF-5375-455C-9EA6-DF929625EA0E}">
        <p15:presenceInfo xmlns:p15="http://schemas.microsoft.com/office/powerpoint/2012/main" userId="Windows-Benutz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85" autoAdjust="0"/>
  </p:normalViewPr>
  <p:slideViewPr>
    <p:cSldViewPr>
      <p:cViewPr varScale="1">
        <p:scale>
          <a:sx n="73" d="100"/>
          <a:sy n="73" d="100"/>
        </p:scale>
        <p:origin x="166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78427" cy="511731"/>
          </a:xfrm>
          <a:prstGeom prst="rect">
            <a:avLst/>
          </a:prstGeom>
        </p:spPr>
        <p:txBody>
          <a:bodyPr vert="horz" lIns="94757" tIns="47379" rIns="94757" bIns="47379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5" y="4"/>
            <a:ext cx="3078427" cy="511731"/>
          </a:xfrm>
          <a:prstGeom prst="rect">
            <a:avLst/>
          </a:prstGeom>
        </p:spPr>
        <p:txBody>
          <a:bodyPr vert="horz" lIns="94757" tIns="47379" rIns="94757" bIns="47379" rtlCol="0"/>
          <a:lstStyle>
            <a:lvl1pPr algn="r">
              <a:defRPr sz="1100"/>
            </a:lvl1pPr>
          </a:lstStyle>
          <a:p>
            <a:fld id="{9F39AC4F-6BAE-40ED-A22D-CC9EB385846F}" type="datetimeFigureOut">
              <a:rPr lang="de-DE" smtClean="0"/>
              <a:t>28.08.2020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9"/>
            <a:ext cx="3078427" cy="511731"/>
          </a:xfrm>
          <a:prstGeom prst="rect">
            <a:avLst/>
          </a:prstGeom>
        </p:spPr>
        <p:txBody>
          <a:bodyPr vert="horz" lIns="94757" tIns="47379" rIns="94757" bIns="47379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5" y="9721109"/>
            <a:ext cx="3078427" cy="511731"/>
          </a:xfrm>
          <a:prstGeom prst="rect">
            <a:avLst/>
          </a:prstGeom>
        </p:spPr>
        <p:txBody>
          <a:bodyPr vert="horz" lIns="94757" tIns="47379" rIns="94757" bIns="47379" rtlCol="0" anchor="b"/>
          <a:lstStyle>
            <a:lvl1pPr algn="r">
              <a:defRPr sz="1100"/>
            </a:lvl1pPr>
          </a:lstStyle>
          <a:p>
            <a:fld id="{F546F0C0-9F5B-4243-B8A9-F54734F2CBC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346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78427" cy="511731"/>
          </a:xfrm>
          <a:prstGeom prst="rect">
            <a:avLst/>
          </a:prstGeom>
        </p:spPr>
        <p:txBody>
          <a:bodyPr vert="horz" lIns="94757" tIns="47379" rIns="94757" bIns="47379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5" y="4"/>
            <a:ext cx="3078427" cy="511731"/>
          </a:xfrm>
          <a:prstGeom prst="rect">
            <a:avLst/>
          </a:prstGeom>
        </p:spPr>
        <p:txBody>
          <a:bodyPr vert="horz" lIns="94757" tIns="47379" rIns="94757" bIns="47379" rtlCol="0"/>
          <a:lstStyle>
            <a:lvl1pPr algn="r">
              <a:defRPr sz="1100"/>
            </a:lvl1pPr>
          </a:lstStyle>
          <a:p>
            <a:fld id="{B60B5A8C-1F7B-4ACA-B34B-8189F5109DA6}" type="datetimeFigureOut">
              <a:rPr lang="de-DE" smtClean="0"/>
              <a:t>28.08.2020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7" tIns="47379" rIns="94757" bIns="4737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8" y="4861445"/>
            <a:ext cx="5683250" cy="4605575"/>
          </a:xfrm>
          <a:prstGeom prst="rect">
            <a:avLst/>
          </a:prstGeom>
        </p:spPr>
        <p:txBody>
          <a:bodyPr vert="horz" lIns="94757" tIns="47379" rIns="94757" bIns="47379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9"/>
            <a:ext cx="3078427" cy="511731"/>
          </a:xfrm>
          <a:prstGeom prst="rect">
            <a:avLst/>
          </a:prstGeom>
        </p:spPr>
        <p:txBody>
          <a:bodyPr vert="horz" lIns="94757" tIns="47379" rIns="94757" bIns="47379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5" y="9721109"/>
            <a:ext cx="3078427" cy="511731"/>
          </a:xfrm>
          <a:prstGeom prst="rect">
            <a:avLst/>
          </a:prstGeom>
        </p:spPr>
        <p:txBody>
          <a:bodyPr vert="horz" lIns="94757" tIns="47379" rIns="94757" bIns="47379" rtlCol="0" anchor="b"/>
          <a:lstStyle>
            <a:lvl1pPr algn="r">
              <a:defRPr sz="1100"/>
            </a:lvl1pPr>
          </a:lstStyle>
          <a:p>
            <a:fld id="{A9BC6E39-A0D8-462C-9848-2215842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069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C6E39-A0D8-462C-9848-22158424871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274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10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47818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11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992591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12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7109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13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5088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14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99662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15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66238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16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10405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17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35321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18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8534" indent="-178534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962691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19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8534" indent="-178534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6600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2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33439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20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49022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21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59932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22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41299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23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15825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24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457560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25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88539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088" indent="-29618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750" indent="-2369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651" indent="-2369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552" indent="-2369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452" indent="-2369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351" indent="-2369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253" indent="-2369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153" indent="-2369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mtClean="0">
                <a:solidFill>
                  <a:srgbClr val="000000"/>
                </a:solidFill>
              </a:rPr>
              <a:t>test</a:t>
            </a:r>
          </a:p>
        </p:txBody>
      </p:sp>
      <p:sp>
        <p:nvSpPr>
          <p:cNvPr id="1136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088" indent="-29618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750" indent="-2369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651" indent="-2369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552" indent="-2369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452" indent="-2369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351" indent="-2369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253" indent="-2369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153" indent="-2369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B8DC62-5C0E-43B8-9EB2-4488CC2754A1}" type="slidenum">
              <a:rPr lang="de-DE" altLang="de-DE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136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5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3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72476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4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1524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5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7617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6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7938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7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5390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8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16918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B8D11-D127-4C37-A852-EA8053F41F2F}" type="slidenum">
              <a:rPr lang="de-DE"/>
              <a:pPr/>
              <a:t>9</a:t>
            </a:fld>
            <a:endParaRPr 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7669" indent="-177669">
              <a:buFontTx/>
              <a:buChar char="-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8261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C19BC-8CD6-4B3A-96EC-6C5B8B7A2002}" type="datetime1">
              <a:rPr lang="de-DE" smtClean="0"/>
              <a:t>28.08.2020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19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80E6-63A5-4FBE-B794-66CCE2345A2E}" type="datetime1">
              <a:rPr lang="de-DE" smtClean="0"/>
              <a:t>28.08.2020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98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B29F7-7233-40B4-A7D3-4DA4BF097115}" type="datetime1">
              <a:rPr lang="de-DE" smtClean="0"/>
              <a:t>28.08.2020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41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A4023-29FB-4517-BC9D-A658C1B509A7}" type="datetime1">
              <a:rPr lang="de-DE" smtClean="0"/>
              <a:t>28.08.2020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11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8D12-C200-4CAA-8FB4-040EAF32CA47}" type="datetime1">
              <a:rPr lang="de-DE" smtClean="0"/>
              <a:t>28.08.2020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65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B247-34A2-460F-B9CC-BDAAC2F80076}" type="datetime1">
              <a:rPr lang="de-DE" smtClean="0"/>
              <a:t>28.08.2020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5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A4F6-0F7B-4175-A8F7-83F25C7B0EC2}" type="datetime1">
              <a:rPr lang="de-DE" smtClean="0"/>
              <a:t>28.08.2020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87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B665-238D-4ECC-844C-2446FB942038}" type="datetime1">
              <a:rPr lang="de-DE" smtClean="0"/>
              <a:t>28.08.2020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783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DDF4-BCF3-4C1E-A4F1-73A654F42BE5}" type="datetime1">
              <a:rPr lang="de-DE" smtClean="0"/>
              <a:t>28.08.2020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283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EC17-F6FD-4DB6-8CF6-C7F2820E2727}" type="datetime1">
              <a:rPr lang="de-DE" smtClean="0"/>
              <a:t>28.08.2020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31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FFDCA-36B6-4BD2-857B-7A7D4473EC47}" type="datetime1">
              <a:rPr lang="de-DE" smtClean="0"/>
              <a:t>28.08.2020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0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BCAA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C8102-35A4-4393-BF0E-0BE2A1E401EA}" type="datetime1">
              <a:rPr lang="de-DE" smtClean="0"/>
              <a:t>28.08.2020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ED5EA-5386-4CBC-B0E6-5805A5EB2B0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86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www.google.de/url?sa=i&amp;url=https://www.rassegefluegel-bayern.de/termine/ausstellungstermine/&amp;psig=AOvVaw1owqeU2Mgznb73nPMcbwmY&amp;ust=1592135364341000&amp;source=images&amp;cd=vfe&amp;ved=0CAIQjRxqFwoTCJDu2Mrc_ukCFQAAAAAdAAAAABA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7824" y="74103"/>
            <a:ext cx="3083287" cy="3493058"/>
          </a:xfrm>
          <a:prstGeom prst="rect">
            <a:avLst/>
          </a:prstGeom>
        </p:spPr>
      </p:pic>
      <p:sp>
        <p:nvSpPr>
          <p:cNvPr id="6" name="AutoShape 53"/>
          <p:cNvSpPr txBox="1">
            <a:spLocks noChangeArrowheads="1"/>
          </p:cNvSpPr>
          <p:nvPr/>
        </p:nvSpPr>
        <p:spPr>
          <a:xfrm>
            <a:off x="107504" y="5164030"/>
            <a:ext cx="9144000" cy="11521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cap="small" dirty="0" smtClean="0"/>
              <a:t>Ulrich Freiberger, Stefan Grundmeier, Dietmar Kleditsch, </a:t>
            </a:r>
          </a:p>
          <a:p>
            <a:pPr marL="0" indent="0" algn="ctr">
              <a:buNone/>
            </a:pPr>
            <a:r>
              <a:rPr lang="de-DE" sz="2800" cap="small" dirty="0" smtClean="0"/>
              <a:t>Andre Klein, Stefan Wanzel, Dr. Ruben Schreiter</a:t>
            </a:r>
            <a:endParaRPr lang="de-DE" sz="2800" cap="small" dirty="0"/>
          </a:p>
        </p:txBody>
      </p:sp>
      <p:sp>
        <p:nvSpPr>
          <p:cNvPr id="8" name="AutoShape 52"/>
          <p:cNvSpPr txBox="1">
            <a:spLocks noChangeArrowheads="1"/>
          </p:cNvSpPr>
          <p:nvPr/>
        </p:nvSpPr>
        <p:spPr>
          <a:xfrm>
            <a:off x="0" y="3809827"/>
            <a:ext cx="9144000" cy="1050925"/>
          </a:xfrm>
          <a:prstGeom prst="roundRect">
            <a:avLst>
              <a:gd name="adj" fmla="val 0"/>
            </a:avLst>
          </a:prstGeom>
        </p:spPr>
        <p:txBody>
          <a:bodyPr vert="horz" lIns="525600" tIns="46038" rIns="165600" bIns="11880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200" i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Nachhaltigkeit in der tierischen Erzeugung</a:t>
            </a:r>
            <a:endParaRPr lang="de-DE" sz="3200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3564013"/>
            <a:ext cx="9144000" cy="1584175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algn="ctr" eaLnBrk="0" hangingPunct="0">
              <a:defRPr/>
            </a:pPr>
            <a:r>
              <a:rPr lang="de-DE" sz="48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Aktuelles aus dem BZA </a:t>
            </a:r>
          </a:p>
          <a:p>
            <a:pPr algn="ctr" eaLnBrk="0" hangingPunct="0">
              <a:defRPr/>
            </a:pPr>
            <a:r>
              <a:rPr lang="de-DE" sz="48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- Sparte Geflügel - </a:t>
            </a:r>
            <a:endParaRPr lang="de-DE" sz="48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64088" y="3179496"/>
            <a:ext cx="627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chemeClr val="bg1"/>
                </a:solidFill>
              </a:rPr>
              <a:t>© Klein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97260" y="624549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8173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938" y="146638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8662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err="1" smtClean="0"/>
              <a:t>Sebright</a:t>
            </a:r>
            <a:r>
              <a:rPr lang="de-DE" sz="2400" b="1" dirty="0" smtClean="0"/>
              <a:t>, </a:t>
            </a:r>
            <a:r>
              <a:rPr lang="de-DE" sz="2400" dirty="0" err="1" smtClean="0"/>
              <a:t>zitron</a:t>
            </a:r>
            <a:r>
              <a:rPr lang="de-DE" sz="2400" dirty="0" smtClean="0"/>
              <a:t>-schwarzgesäumt 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27" y="1611634"/>
            <a:ext cx="4320481" cy="49685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94380" y="1611634"/>
            <a:ext cx="4342116" cy="496855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18227" y="616530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98747" y="6174339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358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944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err="1" smtClean="0"/>
              <a:t>Ükkeler</a:t>
            </a:r>
            <a:r>
              <a:rPr lang="de-DE" sz="2400" b="1" dirty="0" smtClean="0"/>
              <a:t> Bartzwerge, </a:t>
            </a:r>
            <a:r>
              <a:rPr lang="de-DE" sz="2400" dirty="0" smtClean="0"/>
              <a:t>silber-</a:t>
            </a:r>
            <a:r>
              <a:rPr lang="de-DE" sz="2400" dirty="0" err="1" smtClean="0"/>
              <a:t>wachtelfbg</a:t>
            </a:r>
            <a:r>
              <a:rPr lang="de-DE" sz="2400" dirty="0" smtClean="0"/>
              <a:t>.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57767" y="1700808"/>
            <a:ext cx="4282337" cy="46085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700808"/>
            <a:ext cx="4531703" cy="46085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1520" y="5877272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2040" y="588630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938" y="146638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6899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smtClean="0"/>
              <a:t>Zwerg-Brahma, </a:t>
            </a:r>
            <a:r>
              <a:rPr lang="de-DE" sz="2400" dirty="0" smtClean="0"/>
              <a:t>blau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10834" y="1673559"/>
            <a:ext cx="4176465" cy="49465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1519" y="1673560"/>
            <a:ext cx="4392489" cy="494655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73565" y="6237312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54085" y="624634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14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938" y="146638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8592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smtClean="0"/>
              <a:t>Zwerg-</a:t>
            </a:r>
            <a:r>
              <a:rPr lang="de-DE" sz="2400" b="1" dirty="0" err="1" smtClean="0"/>
              <a:t>Araucana</a:t>
            </a:r>
            <a:r>
              <a:rPr lang="de-DE" sz="2400" b="1" dirty="0" smtClean="0"/>
              <a:t>, </a:t>
            </a:r>
            <a:r>
              <a:rPr lang="de-DE" sz="2400" dirty="0" smtClean="0"/>
              <a:t>blau-wildfarbig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888" y="1701847"/>
            <a:ext cx="4292232" cy="50507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9231" y="1701846"/>
            <a:ext cx="4339364" cy="505073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92850" y="6381328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88024" y="6412098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1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Standardänderungen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80728"/>
            <a:ext cx="3460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Forellenfarbige </a:t>
            </a:r>
            <a:r>
              <a:rPr lang="de-DE" sz="2400" b="1" dirty="0" err="1" smtClean="0">
                <a:solidFill>
                  <a:schemeClr val="tx2"/>
                </a:solidFill>
              </a:rPr>
              <a:t>Laufenten</a:t>
            </a:r>
            <a:endParaRPr lang="de-DE" sz="2400" b="1" dirty="0" smtClean="0">
              <a:solidFill>
                <a:schemeClr val="tx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82184" y="1442393"/>
            <a:ext cx="7776864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Farbbeschreibung der Ente</a:t>
            </a:r>
            <a:r>
              <a:rPr lang="de-DE" sz="20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: 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„</a:t>
            </a:r>
            <a:r>
              <a:rPr lang="de-DE" sz="20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bei reinem Silber im Bürzelbereich ist ein schmaler Spiegelvorsaum 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gestattet“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14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27102" y="2370207"/>
            <a:ext cx="5181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Franz. </a:t>
            </a:r>
            <a:r>
              <a:rPr lang="de-DE" sz="2400" b="1" dirty="0" err="1" smtClean="0">
                <a:solidFill>
                  <a:schemeClr val="tx2"/>
                </a:solidFill>
              </a:rPr>
              <a:t>Rouenenten</a:t>
            </a:r>
            <a:r>
              <a:rPr lang="de-DE" sz="2400" b="1" dirty="0" smtClean="0">
                <a:solidFill>
                  <a:schemeClr val="tx2"/>
                </a:solidFill>
              </a:rPr>
              <a:t> und </a:t>
            </a:r>
            <a:r>
              <a:rPr lang="de-DE" sz="2400" b="1" dirty="0" err="1" smtClean="0">
                <a:solidFill>
                  <a:schemeClr val="tx2"/>
                </a:solidFill>
              </a:rPr>
              <a:t>Challanseenten</a:t>
            </a:r>
            <a:endParaRPr lang="de-DE" sz="2400" b="1" dirty="0" smtClean="0">
              <a:solidFill>
                <a:schemeClr val="tx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82184" y="2831872"/>
            <a:ext cx="6350056" cy="2478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Einführung einer </a:t>
            </a:r>
            <a:r>
              <a:rPr lang="de-DE" sz="2000" dirty="0" err="1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Farbenschlagsbezeichnung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Franz. </a:t>
            </a:r>
            <a:r>
              <a:rPr lang="de-DE" sz="2000" dirty="0" err="1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Rouenenten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: Hell-wildfarbig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err="1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Challanseenten</a:t>
            </a:r>
            <a:r>
              <a:rPr lang="de-DE" sz="20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: 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Hell-wildfarbig mit weißen Latz</a:t>
            </a:r>
            <a:endParaRPr lang="de-DE" sz="2000" dirty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Änderung in Farbbeschreibung der Ente:                                                                    „</a:t>
            </a:r>
            <a:r>
              <a:rPr lang="de-DE" sz="2000" dirty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Die Grundfarbe ist </a:t>
            </a:r>
            <a:r>
              <a:rPr lang="de-DE" sz="2000" strike="sngStrike" dirty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Isabellfarbig ( </a:t>
            </a:r>
            <a:r>
              <a:rPr lang="de-DE" sz="2000" dirty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ein sehr helles Braun</a:t>
            </a:r>
            <a:r>
              <a:rPr lang="de-DE" sz="2000" strike="sngStrike" dirty="0">
                <a:latin typeface="Calibri" panose="020F0502020204030204" pitchFamily="34" charset="0"/>
                <a:ea typeface="Yu Mincho"/>
                <a:cs typeface="Calibri" panose="020F0502020204030204" pitchFamily="34" charset="0"/>
              </a:rPr>
              <a:t> 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156176" y="3360674"/>
            <a:ext cx="6984776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008" y="4800319"/>
            <a:ext cx="2200046" cy="203689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775" y="4830789"/>
            <a:ext cx="2010433" cy="201043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405451" y="6485274"/>
            <a:ext cx="2038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/>
              <a:t>© enten-sv.de/ </a:t>
            </a:r>
            <a:r>
              <a:rPr lang="de-DE" sz="1000" b="1" dirty="0" err="1" smtClean="0"/>
              <a:t>entenrassen</a:t>
            </a:r>
            <a:r>
              <a:rPr lang="de-DE" sz="1000" b="1" dirty="0" smtClean="0"/>
              <a:t>/</a:t>
            </a:r>
            <a:r>
              <a:rPr lang="de-DE" sz="1000" b="1" dirty="0" err="1" smtClean="0"/>
              <a:t>challansenente</a:t>
            </a:r>
            <a:r>
              <a:rPr lang="de-DE" sz="1000" b="1" dirty="0"/>
              <a:t>/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51750" y="6591400"/>
            <a:ext cx="1194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 smtClean="0"/>
              <a:t>©  BDRG 2016</a:t>
            </a:r>
            <a:endParaRPr lang="de-DE" sz="900" b="1" dirty="0"/>
          </a:p>
        </p:txBody>
      </p:sp>
    </p:spTree>
    <p:extLst>
      <p:ext uri="{BB962C8B-B14F-4D97-AF65-F5344CB8AC3E}">
        <p14:creationId xmlns:p14="http://schemas.microsoft.com/office/powerpoint/2010/main" val="11337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Standardänderungen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80728"/>
            <a:ext cx="361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tx2"/>
                </a:solidFill>
              </a:rPr>
              <a:t>Amrocks</a:t>
            </a:r>
            <a:r>
              <a:rPr lang="de-DE" sz="2400" b="1" dirty="0" smtClean="0">
                <a:solidFill>
                  <a:schemeClr val="tx2"/>
                </a:solidFill>
              </a:rPr>
              <a:t> &amp; Zwerg-</a:t>
            </a:r>
            <a:r>
              <a:rPr lang="de-DE" sz="2400" b="1" dirty="0" err="1" smtClean="0">
                <a:solidFill>
                  <a:schemeClr val="tx2"/>
                </a:solidFill>
              </a:rPr>
              <a:t>Amrocks</a:t>
            </a:r>
            <a:endParaRPr lang="de-DE" sz="2400" b="1" dirty="0" smtClean="0">
              <a:solidFill>
                <a:schemeClr val="tx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4036" y="1514401"/>
            <a:ext cx="8352928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Vereinheitlichung der Zwerge an Großrasse bzgl. </a:t>
            </a:r>
            <a:r>
              <a:rPr lang="de-DE" sz="20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Kamm: 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„4-6 </a:t>
            </a:r>
            <a:r>
              <a:rPr lang="de-DE" sz="20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Zacken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“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05784" y="2162473"/>
            <a:ext cx="8332432" cy="494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u="sng" dirty="0" smtClean="0">
                <a:latin typeface="Arial" panose="020B0604020202020204" pitchFamily="34" charset="0"/>
                <a:ea typeface="Yu Mincho"/>
                <a:cs typeface="Arial" panose="020B0604020202020204" pitchFamily="34" charset="0"/>
              </a:rPr>
              <a:t>weiterhin Umformulierungen </a:t>
            </a:r>
            <a:r>
              <a:rPr lang="de-DE" sz="1600" i="1" dirty="0" smtClean="0">
                <a:latin typeface="Arial" panose="020B0604020202020204" pitchFamily="34" charset="0"/>
                <a:ea typeface="Yu Mincho"/>
                <a:cs typeface="Arial" panose="020B0604020202020204" pitchFamily="34" charset="0"/>
              </a:rPr>
              <a:t>(keine inhaltliche Änderungen)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HENNE: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[…] Ein leichter, dunkler Anflug der gelben Lauffarbe ist zum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Erhalt der Möglichkeit zur Geschlechtererkennung bei Eintagsküken bei dieser Rasse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gestattet. Einzelne dunkle Laufschuppen und ein dunkel-hornfarbiger Schnabelfirst sind gestattet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</a:t>
            </a:r>
            <a:endParaRPr lang="de-D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trike="sngStrik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Dunkler Anflug und einzelne dunkle Schuppen                                                                            an den Läufen sowie ein dunkel hornfarbiger                                                              Schnabelfirst gestattet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GROBE FEHLER: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[…] überwiegend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dunkel angelaufene 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Läufe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trike="sngStrik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sehr </a:t>
            </a:r>
            <a:r>
              <a:rPr lang="de-DE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dunkel angelaufene Läufe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560" y="3933056"/>
            <a:ext cx="3168352" cy="266389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544740" y="6302816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</a:t>
            </a:r>
            <a:r>
              <a:rPr lang="de-DE" sz="1200" b="1" dirty="0" err="1" smtClean="0"/>
              <a:t>Schellschmidt</a:t>
            </a:r>
            <a:endParaRPr lang="de-DE" sz="12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15</a:t>
            </a:fld>
            <a:endParaRPr lang="de-DE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5796136" y="4912968"/>
            <a:ext cx="936104" cy="11193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6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Standardänderungen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80728"/>
            <a:ext cx="361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tx2"/>
                </a:solidFill>
              </a:rPr>
              <a:t>Amrocks</a:t>
            </a:r>
            <a:r>
              <a:rPr lang="de-DE" sz="2400" b="1" dirty="0" smtClean="0">
                <a:solidFill>
                  <a:schemeClr val="tx2"/>
                </a:solidFill>
              </a:rPr>
              <a:t> &amp; Zwerg-</a:t>
            </a:r>
            <a:r>
              <a:rPr lang="de-DE" sz="2400" b="1" dirty="0" err="1" smtClean="0">
                <a:solidFill>
                  <a:schemeClr val="tx2"/>
                </a:solidFill>
              </a:rPr>
              <a:t>Amrocks</a:t>
            </a:r>
            <a:endParaRPr lang="de-DE" sz="2400" b="1" dirty="0" smtClean="0">
              <a:solidFill>
                <a:schemeClr val="tx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92834" y="1430491"/>
            <a:ext cx="3240360" cy="386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b="1" dirty="0" err="1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Geschlechtererkennungbei</a:t>
            </a:r>
            <a:r>
              <a:rPr lang="de-DE" sz="2400" b="1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Eintagsküken von gelbläufigen, gesperberten Hühnerrassen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400" b="1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(hier konkret: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err="1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Amrocks</a:t>
            </a:r>
            <a:r>
              <a:rPr lang="de-DE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&amp; Zwerg-</a:t>
            </a:r>
            <a:r>
              <a:rPr lang="de-DE" dirty="0" err="1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Amrocks</a:t>
            </a:r>
            <a:r>
              <a:rPr lang="de-DE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1030174"/>
            <a:ext cx="5277901" cy="520472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843190" y="1449711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♀</a:t>
            </a:r>
            <a:endParaRPr lang="de-DE" sz="3600" b="1" dirty="0">
              <a:solidFill>
                <a:srgbClr val="0070C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45374" y="1455823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rgbClr val="0070C0"/>
                </a:solidFill>
              </a:rPr>
              <a:t>♂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779912" y="4344688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♀</a:t>
            </a:r>
            <a:endParaRPr lang="de-DE" sz="3600" b="1" dirty="0">
              <a:solidFill>
                <a:srgbClr val="0070C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475262" y="4344687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♀</a:t>
            </a:r>
            <a:endParaRPr lang="de-DE" sz="3600" b="1" dirty="0">
              <a:solidFill>
                <a:srgbClr val="0070C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23861" y="4344686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♂</a:t>
            </a:r>
            <a:endParaRPr lang="de-DE" sz="3600" b="1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107404" y="1427051"/>
            <a:ext cx="10631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70C0"/>
                </a:solidFill>
              </a:rPr>
              <a:t>♂/♀ </a:t>
            </a:r>
          </a:p>
          <a:p>
            <a:r>
              <a:rPr lang="de-DE" sz="1600" b="1" dirty="0" smtClean="0">
                <a:solidFill>
                  <a:srgbClr val="0070C0"/>
                </a:solidFill>
              </a:rPr>
              <a:t>je nach </a:t>
            </a:r>
          </a:p>
          <a:p>
            <a:r>
              <a:rPr lang="de-DE" sz="1600" b="1" dirty="0" smtClean="0">
                <a:solidFill>
                  <a:srgbClr val="0070C0"/>
                </a:solidFill>
              </a:rPr>
              <a:t>Kopffleck</a:t>
            </a:r>
            <a:endParaRPr lang="de-DE" sz="1600" b="1" dirty="0">
              <a:solidFill>
                <a:srgbClr val="0070C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720165" y="6007342"/>
            <a:ext cx="3837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</a:t>
            </a:r>
            <a:r>
              <a:rPr lang="de-DE" sz="1200" b="1" dirty="0"/>
              <a:t>https://www.svamrocks.de/rassestandard-1/amrocks</a:t>
            </a:r>
            <a:r>
              <a:rPr lang="de-DE" sz="1200" b="1" dirty="0" smtClean="0"/>
              <a:t>/</a:t>
            </a:r>
            <a:endParaRPr lang="de-DE" sz="1200" b="1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9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Standardänderungen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80728"/>
            <a:ext cx="2833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Dt. Zwerg-</a:t>
            </a:r>
            <a:r>
              <a:rPr lang="de-DE" sz="2400" b="1" dirty="0" err="1" smtClean="0">
                <a:solidFill>
                  <a:schemeClr val="tx2"/>
                </a:solidFill>
              </a:rPr>
              <a:t>Langschan</a:t>
            </a:r>
            <a:endParaRPr lang="de-DE" sz="2400" b="1" dirty="0" smtClean="0">
              <a:solidFill>
                <a:schemeClr val="tx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962220"/>
            <a:ext cx="8332432" cy="177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RÜCKEN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de-DE" strike="sngStrik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Ziemlich lang, 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jedoch durch den bedeckenden Halsbehang kurz erscheinend. […]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SCHWANZ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de-DE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ziemlich kurz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knapp mittellang, nach oben verjüngend bis auf 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Augenhöhe.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[…]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LÄUFE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[…] </a:t>
            </a:r>
            <a:r>
              <a:rPr lang="de-DE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Fußsohlen bei allen Farbenschlägen hell oder bläulich </a:t>
            </a:r>
            <a:r>
              <a:rPr lang="de-DE" strike="sngStrik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weiß</a:t>
            </a:r>
          </a:p>
        </p:txBody>
      </p:sp>
      <p:sp>
        <p:nvSpPr>
          <p:cNvPr id="10" name="Rechteck 9"/>
          <p:cNvSpPr/>
          <p:nvPr/>
        </p:nvSpPr>
        <p:spPr>
          <a:xfrm>
            <a:off x="24036" y="1514401"/>
            <a:ext cx="8352928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Präzisierung der Rassemerkmale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815833"/>
            <a:ext cx="5956998" cy="2931627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372200" y="3741553"/>
            <a:ext cx="2931832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LAUFFARBE bei Weiß-</a:t>
            </a:r>
            <a:r>
              <a:rPr lang="de-DE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schwarzcolumbia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auf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„fleischfarbig, grauer Anflug gestattet“, </a:t>
            </a:r>
            <a:endParaRPr lang="de-DE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Gestreift auf „fleischfarbig bis bläulich“ 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geändert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17</a:t>
            </a:fld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2573790" y="6485850"/>
            <a:ext cx="10230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/>
              <a:t>©  BDRG 2016</a:t>
            </a:r>
            <a:endParaRPr lang="de-DE" sz="1100" b="1" dirty="0"/>
          </a:p>
        </p:txBody>
      </p:sp>
    </p:spTree>
    <p:extLst>
      <p:ext uri="{BB962C8B-B14F-4D97-AF65-F5344CB8AC3E}">
        <p14:creationId xmlns:p14="http://schemas.microsoft.com/office/powerpoint/2010/main" val="74942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Standardänderungen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80728"/>
            <a:ext cx="375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Dresdner &amp; Zwerg-Dresdner</a:t>
            </a:r>
          </a:p>
        </p:txBody>
      </p:sp>
      <p:sp>
        <p:nvSpPr>
          <p:cNvPr id="2" name="Rechteck 1"/>
          <p:cNvSpPr/>
          <p:nvPr/>
        </p:nvSpPr>
        <p:spPr>
          <a:xfrm>
            <a:off x="323528" y="1628800"/>
            <a:ext cx="8352928" cy="1614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Vereinheitlichung der Standards von Groß- und Zwergrasse,                              einzelne inhaltliche Korrekturen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2" b="96933" l="9995" r="90186">
                        <a14:foregroundMark x1="31985" y1="19905" x2="31985" y2="19905"/>
                        <a14:foregroundMark x1="31395" y1="20450" x2="31395" y2="20450"/>
                        <a14:foregroundMark x1="31213" y1="20723" x2="31213" y2="20723"/>
                        <a14:foregroundMark x1="31077" y1="21063" x2="31077" y2="21063"/>
                        <a14:foregroundMark x1="30804" y1="21268" x2="30804" y2="21268"/>
                        <a14:foregroundMark x1="30668" y1="21541" x2="30668" y2="21541"/>
                        <a14:foregroundMark x1="30395" y1="22154" x2="30395" y2="22154"/>
                        <a14:foregroundMark x1="30123" y1="22495" x2="30123" y2="22495"/>
                        <a14:foregroundMark x1="29169" y1="24404" x2="29169" y2="24404"/>
                        <a14:foregroundMark x1="29078" y1="24540" x2="29078" y2="24540"/>
                        <a14:foregroundMark x1="28941" y1="24267" x2="28941" y2="24267"/>
                        <a14:foregroundMark x1="29078" y1="23722" x2="29078" y2="23722"/>
                        <a14:foregroundMark x1="29350" y1="23108" x2="29350" y2="23108"/>
                        <a14:foregroundMark x1="29623" y1="22768" x2="29623" y2="22768"/>
                        <a14:foregroundMark x1="29896" y1="22427" x2="29896" y2="22427"/>
                        <a14:backgroundMark x1="64244" y1="73892" x2="64244" y2="73892"/>
                        <a14:backgroundMark x1="63380" y1="77505" x2="63380" y2="77505"/>
                        <a14:backgroundMark x1="34348" y1="76483" x2="34348" y2="76483"/>
                        <a14:backgroundMark x1="33258" y1="79414" x2="33258" y2="7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5744" r="22438" b="388"/>
          <a:stretch/>
        </p:blipFill>
        <p:spPr>
          <a:xfrm>
            <a:off x="4788024" y="1860665"/>
            <a:ext cx="4504640" cy="499733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81603" y="2601322"/>
            <a:ext cx="4946508" cy="4256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u="sng" dirty="0" smtClean="0">
                <a:latin typeface="Arial" panose="020B0604020202020204" pitchFamily="34" charset="0"/>
                <a:ea typeface="Yu Mincho"/>
                <a:cs typeface="Arial" panose="020B0604020202020204" pitchFamily="34" charset="0"/>
              </a:rPr>
              <a:t>neue Passagen (u.a.)</a:t>
            </a:r>
            <a:endParaRPr lang="de-DE" u="sng" dirty="0">
              <a:latin typeface="Arial" panose="020B0604020202020204" pitchFamily="34" charset="0"/>
              <a:ea typeface="Yu Mincho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dirty="0" smtClean="0">
                <a:latin typeface="Arial" panose="020B0604020202020204" pitchFamily="34" charset="0"/>
                <a:ea typeface="Yu Mincho"/>
                <a:cs typeface="Arial" panose="020B0604020202020204" pitchFamily="34" charset="0"/>
              </a:rPr>
              <a:t>SCHWANZ: </a:t>
            </a:r>
            <a:r>
              <a:rPr lang="de-DE" dirty="0">
                <a:latin typeface="Arial" panose="020B0604020202020204" pitchFamily="34" charset="0"/>
                <a:ea typeface="Yu Mincho"/>
                <a:cs typeface="Arial" panose="020B0604020202020204" pitchFamily="34" charset="0"/>
              </a:rPr>
              <a:t>mittellang, mittelhoch und gleichbleibend breit getragen; mit nicht zu langen Sichelfedern, die Steuerfedern gut abdeckend.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dirty="0" smtClean="0">
                <a:latin typeface="Arial" panose="020B0604020202020204" pitchFamily="34" charset="0"/>
                <a:ea typeface="Yu Mincho"/>
                <a:cs typeface="Arial" panose="020B0604020202020204" pitchFamily="34" charset="0"/>
              </a:rPr>
              <a:t>RASSEMERKMALE HENNE: </a:t>
            </a:r>
            <a:r>
              <a:rPr lang="de-DE" dirty="0">
                <a:latin typeface="Arial" panose="020B0604020202020204" pitchFamily="34" charset="0"/>
                <a:ea typeface="Yu Mincho"/>
                <a:cs typeface="Arial" panose="020B0604020202020204" pitchFamily="34" charset="0"/>
              </a:rPr>
              <a:t>Entspricht dem Hahn bis auf die geschlechtsbedingten Unterschiede. Rücken mittellang mit breitem, vollem Sattel. Schwanz etwas weniger ansteigend als beim Hahn.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948264" y="6165304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</a:t>
            </a:r>
            <a:r>
              <a:rPr lang="de-DE" sz="1200" b="1" dirty="0" err="1" smtClean="0"/>
              <a:t>Schellschmidt</a:t>
            </a:r>
            <a:endParaRPr lang="de-DE" sz="12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9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Standardänderungen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80728"/>
            <a:ext cx="4631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Dresdner &amp; Zwerg-Dresdner, braun</a:t>
            </a:r>
          </a:p>
        </p:txBody>
      </p:sp>
      <p:sp>
        <p:nvSpPr>
          <p:cNvPr id="2" name="Rechteck 1"/>
          <p:cNvSpPr/>
          <p:nvPr/>
        </p:nvSpPr>
        <p:spPr>
          <a:xfrm>
            <a:off x="323528" y="1628800"/>
            <a:ext cx="8352928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28000" y="1514401"/>
            <a:ext cx="5740144" cy="583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u="sng" dirty="0" smtClean="0">
                <a:latin typeface="Arial" panose="020B0604020202020204" pitchFamily="34" charset="0"/>
                <a:ea typeface="Yu Mincho"/>
                <a:cs typeface="Arial" panose="020B0604020202020204" pitchFamily="34" charset="0"/>
              </a:rPr>
              <a:t>Änderungen</a:t>
            </a:r>
            <a:endParaRPr lang="de-DE" u="sng" dirty="0">
              <a:latin typeface="Arial" panose="020B0604020202020204" pitchFamily="34" charset="0"/>
              <a:ea typeface="Yu Mincho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HAHN: 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[…]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Hals- und Sattelbehang goldbraun</a:t>
            </a:r>
            <a:r>
              <a:rPr lang="de-DE" strike="sngStrike" dirty="0">
                <a:latin typeface="Arial" panose="020B0604020202020204" pitchFamily="34" charset="0"/>
                <a:cs typeface="Arial" panose="020B0604020202020204" pitchFamily="34" charset="0"/>
              </a:rPr>
              <a:t>, nach unten etwas heller werdend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Im unteren Teil des Halsbehangs schwarze, von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außen sichtbare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Schaftstrichzeichnung. Rücken, Schultern und Flügeldecken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dunkelbraun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trike="sngStrike" dirty="0">
                <a:latin typeface="Arial" panose="020B0604020202020204" pitchFamily="34" charset="0"/>
                <a:cs typeface="Arial" panose="020B0604020202020204" pitchFamily="34" charset="0"/>
              </a:rPr>
              <a:t>satt kastanienbraun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[…] Untergefieder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lachsfarbig</a:t>
            </a:r>
            <a:r>
              <a:rPr lang="de-DE" strike="sngStrike" dirty="0">
                <a:latin typeface="Arial" panose="020B0604020202020204" pitchFamily="34" charset="0"/>
                <a:cs typeface="Arial" panose="020B0604020202020204" pitchFamily="34" charset="0"/>
              </a:rPr>
              <a:t>, etwas grau gestattet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Starker Farbdreiklang a la Hampshire                                = grober Fehler</a:t>
            </a:r>
          </a:p>
          <a:p>
            <a:endParaRPr lang="de-DE" i="1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HENNE: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[…] Halsbehang </a:t>
            </a:r>
            <a:r>
              <a:rPr lang="de-DE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etwas heller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goldbraun mit breiten, schwarzen Schaftstrichen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auf den unteren zwei Drittel des Halsbehangs</a:t>
            </a:r>
            <a:r>
              <a:rPr lang="de-DE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die etwas höher hinaufreichen als beim Hahn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Mantelgefieder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 mittleren Braun </a:t>
            </a:r>
            <a:r>
              <a:rPr lang="de-DE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rötlich goldbraun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etwa der Brustfarbe des Hahnes gleichend. </a:t>
            </a:r>
            <a:r>
              <a:rPr lang="de-D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[…] Untergefieder 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lachsfarbig </a:t>
            </a:r>
            <a:r>
              <a:rPr lang="de-DE" strike="sng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bis grau</a:t>
            </a:r>
            <a:r>
              <a:rPr lang="de-D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etwas grau gestattet</a:t>
            </a:r>
            <a:r>
              <a:rPr lang="de-DE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DE" dirty="0" smtClean="0">
              <a:latin typeface="Arial" panose="020B0604020202020204" pitchFamily="34" charset="0"/>
              <a:ea typeface="Yu Mincho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100000" l="9964" r="90355">
                        <a14:foregroundMark x1="61510" y1="95398" x2="61510" y2="95398"/>
                        <a14:foregroundMark x1="57734" y1="98558" x2="57734" y2="98558"/>
                        <a14:foregroundMark x1="62238" y1="95604" x2="62238" y2="95604"/>
                        <a14:foregroundMark x1="60100" y1="91552" x2="60100" y2="91552"/>
                        <a14:foregroundMark x1="59173" y1="91156" x2="59173" y2="91156"/>
                        <a14:backgroundMark x1="37716" y1="88942" x2="37716" y2="88942"/>
                        <a14:backgroundMark x1="37443" y1="96566" x2="37443" y2="96566"/>
                        <a14:backgroundMark x1="79072" y1="91827" x2="79072" y2="91827"/>
                        <a14:backgroundMark x1="62011" y1="78777" x2="61829" y2="78503"/>
                        <a14:backgroundMark x1="57689" y1="70879" x2="57689" y2="70879"/>
                        <a14:backgroundMark x1="25995" y1="94458" x2="25995" y2="94458"/>
                        <a14:backgroundMark x1="40359" y1="94104" x2="40359" y2="94104"/>
                        <a14:backgroundMark x1="24668" y1="94340" x2="24668" y2="94340"/>
                        <a14:backgroundMark x1="18501" y1="94929" x2="18501" y2="94929"/>
                        <a14:backgroundMark x1="44418" y1="95991" x2="44418" y2="95991"/>
                        <a14:backgroundMark x1="49258" y1="98349" x2="49258" y2="98349"/>
                        <a14:backgroundMark x1="45355" y1="90684" x2="45355" y2="90684"/>
                        <a14:backgroundMark x1="60422" y1="98349" x2="60422" y2="98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9576" r="24013" b="-1125"/>
          <a:stretch/>
        </p:blipFill>
        <p:spPr>
          <a:xfrm flipH="1">
            <a:off x="5868144" y="3445016"/>
            <a:ext cx="3226576" cy="32265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2" b="97614" l="9995" r="89914">
                        <a14:backgroundMark x1="44571" y1="79209" x2="44571" y2="79209"/>
                        <a14:backgroundMark x1="43344" y1="70825" x2="43617" y2="70825"/>
                        <a14:backgroundMark x1="70741" y1="70075" x2="70741" y2="70075"/>
                        <a14:backgroundMark x1="81554" y1="55965" x2="81554" y2="55965"/>
                        <a14:backgroundMark x1="76874" y1="25494" x2="76874" y2="25494"/>
                        <a14:backgroundMark x1="70332" y1="53851" x2="70513" y2="54260"/>
                        <a14:backgroundMark x1="70423" y1="72665" x2="70423" y2="72665"/>
                        <a14:backgroundMark x1="77965" y1="71234" x2="77965" y2="71234"/>
                        <a14:backgroundMark x1="77556" y1="74642" x2="77556" y2="74642"/>
                        <a14:backgroundMark x1="66470" y1="74165" x2="66470" y2="74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7033" y="-557264"/>
            <a:ext cx="6843493" cy="456232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446632" y="3085572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</a:t>
            </a:r>
            <a:r>
              <a:rPr lang="de-DE" sz="1200" b="1" dirty="0" err="1" smtClean="0"/>
              <a:t>Schellschmidt</a:t>
            </a:r>
            <a:endParaRPr lang="de-DE" sz="12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7422079" y="6057245"/>
            <a:ext cx="64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Proll</a:t>
            </a:r>
            <a:endParaRPr lang="de-DE" sz="12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9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43608" y="90872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Neuzüchtungen Saison 2019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 smtClean="0"/>
              <a:t>Geflügel in der Neuzüchtungsklasse 2019: 427 Tiere in Hannover und Leipzig (im Vorjahr: 474 auf 2 Bundesschauen)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571187"/>
              </p:ext>
            </p:extLst>
          </p:nvPr>
        </p:nvGraphicFramePr>
        <p:xfrm>
          <a:off x="322139" y="2708920"/>
          <a:ext cx="6840758" cy="38819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49744"/>
                <a:gridCol w="2436379"/>
                <a:gridCol w="2254635"/>
              </a:tblGrid>
              <a:tr h="62283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neu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 anerkannte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Rassen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</a:rPr>
                        <a:t>neu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</a:rPr>
                        <a:t> anerkannte Farbenschläge</a:t>
                      </a:r>
                      <a:endParaRPr lang="de-DE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52038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Puten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038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Perlhühner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038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Gänse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1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038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Enten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038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Hühner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4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038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Zwerghühner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5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711"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Jap. Legewachteln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-</a:t>
                      </a:r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711">
                <a:tc>
                  <a:txBody>
                    <a:bodyPr/>
                    <a:lstStyle/>
                    <a:p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SUMME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de-DE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322139" y="2178152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Überblick neu anerkannter Varianten ab 2020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1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10204" y="2432330"/>
            <a:ext cx="4728943" cy="2702767"/>
          </a:xfrm>
          <a:prstGeom prst="rect">
            <a:avLst/>
          </a:prstGeom>
          <a:ln w="57150">
            <a:noFill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Standardänderungen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80728"/>
            <a:ext cx="4631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Dresdner &amp; Zwerg-Dresdner, braun</a:t>
            </a:r>
          </a:p>
        </p:txBody>
      </p:sp>
      <p:sp>
        <p:nvSpPr>
          <p:cNvPr id="2" name="Rechteck 1"/>
          <p:cNvSpPr/>
          <p:nvPr/>
        </p:nvSpPr>
        <p:spPr>
          <a:xfrm>
            <a:off x="253452" y="1272337"/>
            <a:ext cx="8352928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0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20</a:t>
            </a:fld>
            <a:endParaRPr lang="de-DE"/>
          </a:p>
        </p:txBody>
      </p:sp>
      <p:pic>
        <p:nvPicPr>
          <p:cNvPr id="13" name="Grafik 12" descr="C:\Users\User\Documents\Rassegeflügel\Vorträge\Vortrag Dresdner &amp; Zwerge\P1120924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879208" y="1416353"/>
            <a:ext cx="2772000" cy="4714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 descr="H:\DCIM\100CANON\IMG_1987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796004" y="2540707"/>
            <a:ext cx="4763207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807603" y="5871186"/>
            <a:ext cx="918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Schreiter</a:t>
            </a:r>
            <a:endParaRPr lang="de-DE" sz="12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7718037" y="5853882"/>
            <a:ext cx="918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Schreiter</a:t>
            </a:r>
            <a:endParaRPr lang="de-DE" sz="12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1905577" y="5853881"/>
            <a:ext cx="918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Schreiter</a:t>
            </a:r>
            <a:endParaRPr lang="de-DE" sz="12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13491" y="621574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korrekte Halszeichnung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2699793" y="618245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Halszeichnung sollte gleich-mäßiger sein und höher reichen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5609024" y="6188153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zu knappe/</a:t>
            </a:r>
          </a:p>
          <a:p>
            <a:pPr algn="ctr"/>
            <a:r>
              <a:rPr lang="de-DE" dirty="0" smtClean="0"/>
              <a:t>tiefe Halszeichnung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043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Auffälligkeiten best. Merkmale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79512" y="1268760"/>
            <a:ext cx="7837412" cy="43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Körpergröße und –</a:t>
            </a:r>
            <a:r>
              <a:rPr lang="de-DE" sz="2400" dirty="0" err="1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gewicht</a:t>
            </a: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verschiedener </a:t>
            </a:r>
            <a:r>
              <a:rPr lang="de-DE" sz="2400" dirty="0" err="1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Zwerghuhnrassen</a:t>
            </a: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Übertreibungen in Standhöhe &amp; Schenkellänge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Spaltbrust: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v.a. bei Urzwergen auftretend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kein Ausschluss-/ grober Fehler,                                                                             aber ungewollt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  <a:sym typeface="Wingdings" panose="05000000000000000000" pitchFamily="2" charset="2"/>
              </a:rPr>
              <a:t> gilt es selektiv zurück zu drängen!</a:t>
            </a:r>
            <a:endParaRPr lang="de-DE" sz="240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21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92984" y="3239182"/>
            <a:ext cx="4015122" cy="281058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092280" y="6381328"/>
            <a:ext cx="953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 Schreiter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22918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Auffälligkeiten best. Merkmale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980728"/>
            <a:ext cx="315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tx2"/>
                </a:solidFill>
              </a:rPr>
              <a:t>Schwingendeformation</a:t>
            </a:r>
            <a:endParaRPr lang="de-DE" sz="2400" b="1" dirty="0" smtClean="0">
              <a:solidFill>
                <a:schemeClr val="tx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7504" y="1372131"/>
            <a:ext cx="8352928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stark abweichend aufgebaute Schwingen </a:t>
            </a:r>
            <a:r>
              <a:rPr lang="de-DE" sz="20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im 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Handschwung (kürzer, 1:1 Außen- zu Innenfahne, abgerundetes Ende)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</a:t>
            </a:r>
            <a:r>
              <a:rPr lang="de-DE" sz="20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   = Ausschlussfehler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892829"/>
            <a:ext cx="3606486" cy="480864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436096" y="6424477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Schmack</a:t>
            </a:r>
            <a:endParaRPr lang="de-DE" sz="12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2906496"/>
            <a:ext cx="3955981" cy="379498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672447" y="6424476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© Schmack</a:t>
            </a:r>
            <a:endParaRPr lang="de-DE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22</a:t>
            </a:fld>
            <a:endParaRPr lang="de-DE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971600" y="4128835"/>
            <a:ext cx="576064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6887716" y="4471497"/>
            <a:ext cx="1215752" cy="2278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99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tierschutzrelevante Merkmale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95536" y="1268760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diverse Besprechungen/Diskussionen auf den Bundesschauen mit den PR-Kollegen, Züchtern und TASCH-Verantwortlichen zur Abstufung verschiedener Merkmale mit potentieller Tierschutzrelevanz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de-DE" sz="2400" dirty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Präsentation von Stämmen &amp; Volieren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striktere Einhaltung einer ausreichenden Größe der Unterbringungen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4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Größe </a:t>
            </a: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in </a:t>
            </a:r>
            <a:r>
              <a:rPr lang="de-DE" sz="240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Abhängigkeit der Art, Tiergröße und unter Beachtung der bereits für Einzeltiere der jeweiligen Rasse empfohlenen Käfiggrößen zu </a:t>
            </a:r>
            <a:r>
              <a:rPr lang="de-DE" sz="240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wählen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013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tierschutzrelevante Merkmale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99266" y="1700808"/>
            <a:ext cx="8944734" cy="4498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25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„kleine Groteske“: kleiner, </a:t>
            </a:r>
            <a:r>
              <a:rPr lang="de-DE" sz="2250" dirty="0" err="1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tiefgesteller</a:t>
            </a:r>
            <a:r>
              <a:rPr lang="de-DE" sz="225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 Körper versus große Kopfpunkte sind zentrales Hauptrassemerkmal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250" u="sng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aber</a:t>
            </a:r>
            <a:r>
              <a:rPr lang="de-DE" sz="225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: über Schnabelspitze hinaus reichende Kammfront wird abgelehnt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25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kann zur Einschränkung </a:t>
            </a:r>
            <a:r>
              <a:rPr lang="de-DE" sz="225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der art- und tiergerechten Futteraufnahme </a:t>
            </a:r>
            <a:r>
              <a:rPr lang="de-DE" sz="225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führen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DE" sz="2250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Risiko </a:t>
            </a:r>
            <a:r>
              <a:rPr lang="de-DE" sz="2250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für Verletzungen am Kammgewebe erhöht</a:t>
            </a:r>
            <a:endParaRPr lang="de-DE" sz="225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2250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250" b="1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Reicht die Kammfront über die Schnabelspitze, </a:t>
            </a:r>
            <a:endParaRPr lang="de-DE" sz="2250" b="1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250" b="1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sind </a:t>
            </a:r>
            <a:r>
              <a:rPr lang="de-DE" sz="2250" b="1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die Tiere – je nach Ausprägungsgrad – </a:t>
            </a:r>
            <a:endParaRPr lang="de-DE" sz="2250" b="1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250" b="1" dirty="0" smtClean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in </a:t>
            </a:r>
            <a:r>
              <a:rPr lang="de-DE" sz="2250" b="1" dirty="0">
                <a:latin typeface="Calibri" panose="020F0502020204030204" pitchFamily="34" charset="0"/>
                <a:ea typeface="Yu Mincho"/>
                <a:cs typeface="Times New Roman" panose="02020603050405020304" pitchFamily="18" charset="0"/>
              </a:rPr>
              <a:t>der Bewertung zurück zusetzen. </a:t>
            </a:r>
            <a:endParaRPr lang="de-DE" sz="2250" b="1" dirty="0" smtClean="0">
              <a:latin typeface="Calibri" panose="020F0502020204030204" pitchFamily="34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24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79512" y="1159163"/>
            <a:ext cx="3862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Kammausprägung der </a:t>
            </a:r>
            <a:r>
              <a:rPr lang="de-DE" sz="2400" b="1" dirty="0" err="1" smtClean="0">
                <a:solidFill>
                  <a:schemeClr val="tx2"/>
                </a:solidFill>
              </a:rPr>
              <a:t>Chabo</a:t>
            </a:r>
            <a:endParaRPr lang="de-DE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00189" y="1591961"/>
            <a:ext cx="3443246" cy="3695883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0088" y="1635137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tierschutzrelevante Merkmale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5060" y="908720"/>
            <a:ext cx="4187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tx2"/>
                </a:solidFill>
              </a:rPr>
              <a:t>Sichtfreiheit </a:t>
            </a:r>
            <a:r>
              <a:rPr lang="de-DE" sz="2400" b="1" dirty="0" err="1">
                <a:solidFill>
                  <a:schemeClr val="tx2"/>
                </a:solidFill>
              </a:rPr>
              <a:t>Vollhaubenhühner</a:t>
            </a:r>
            <a:endParaRPr lang="de-DE" sz="2400" b="1" dirty="0">
              <a:solidFill>
                <a:schemeClr val="tx2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00" y="1591961"/>
            <a:ext cx="3543617" cy="367017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79000" y="4905367"/>
            <a:ext cx="115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Mertensotto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751557" y="5010845"/>
            <a:ext cx="115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Mertensotto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7459" y="5475716"/>
            <a:ext cx="7983917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Beurteilung der Sichtfreiheit: </a:t>
            </a:r>
          </a:p>
          <a:p>
            <a:pPr algn="ctr"/>
            <a:r>
              <a:rPr lang="de-DE" sz="2400" dirty="0" smtClean="0"/>
              <a:t>Mensch-Tier auf </a:t>
            </a:r>
            <a:r>
              <a:rPr lang="de-DE" sz="2400" dirty="0"/>
              <a:t>Augenhöhe </a:t>
            </a:r>
            <a:r>
              <a:rPr lang="de-DE" sz="2400" dirty="0" smtClean="0"/>
              <a:t>– </a:t>
            </a:r>
            <a:r>
              <a:rPr lang="de-DE" sz="2400" dirty="0"/>
              <a:t>Betrachtung frontal &amp; seitlich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1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339752" y="228600"/>
            <a:ext cx="4176069" cy="5157340"/>
          </a:xfrm>
          <a:prstGeom prst="rect">
            <a:avLst/>
          </a:prstGeom>
        </p:spPr>
      </p:pic>
      <p:sp>
        <p:nvSpPr>
          <p:cNvPr id="64514" name="Rectangle 3"/>
          <p:cNvSpPr txBox="1">
            <a:spLocks noChangeArrowheads="1"/>
          </p:cNvSpPr>
          <p:nvPr/>
        </p:nvSpPr>
        <p:spPr bwMode="auto">
          <a:xfrm>
            <a:off x="1043608" y="2237299"/>
            <a:ext cx="883577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de-DE" altLang="de-DE" sz="40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411760" y="503675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6" name="AutoShape 53"/>
          <p:cNvSpPr txBox="1">
            <a:spLocks noChangeArrowheads="1"/>
          </p:cNvSpPr>
          <p:nvPr/>
        </p:nvSpPr>
        <p:spPr>
          <a:xfrm>
            <a:off x="0" y="5378453"/>
            <a:ext cx="9144000" cy="11521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800" b="1" dirty="0"/>
              <a:t>Bundes Zucht- und Anerkennungsausschuss des BDRG</a:t>
            </a:r>
          </a:p>
          <a:p>
            <a:pPr marL="0" indent="0" algn="ctr">
              <a:buNone/>
            </a:pPr>
            <a:r>
              <a:rPr lang="de-DE" sz="2800" dirty="0"/>
              <a:t>Sparte Geflügel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49" name="Grafik 9" descr="Verband Bayerischer Rassegeflügelzüchter e.V. - Ausstellungstermin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8636" y="3789040"/>
            <a:ext cx="1524233" cy="148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89756" y="6210561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32654416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7253" y="980728"/>
            <a:ext cx="6503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Alle Neuerungen und Änderungen der Standards</a:t>
            </a:r>
          </a:p>
          <a:p>
            <a:r>
              <a:rPr lang="de-DE" sz="2000" dirty="0" err="1" smtClean="0"/>
              <a:t>GeflügelZeitung</a:t>
            </a:r>
            <a:r>
              <a:rPr lang="de-DE" sz="2000" dirty="0" smtClean="0"/>
              <a:t> 15/2020</a:t>
            </a:r>
          </a:p>
          <a:p>
            <a:r>
              <a:rPr lang="de-DE" sz="2000" dirty="0" smtClean="0"/>
              <a:t>Standard-Ergänzungsdruck 2020</a:t>
            </a:r>
            <a:endParaRPr lang="de-DE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2061697"/>
            <a:ext cx="3168797" cy="47280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57"/>
          <a:stretch/>
        </p:blipFill>
        <p:spPr>
          <a:xfrm>
            <a:off x="4604962" y="2061697"/>
            <a:ext cx="3244279" cy="47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1520" y="1624960"/>
            <a:ext cx="4607774" cy="494573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938" y="146638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7689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 Rasse: </a:t>
            </a:r>
            <a:r>
              <a:rPr lang="de-DE" sz="2400" b="1" dirty="0"/>
              <a:t>Twenter </a:t>
            </a:r>
            <a:r>
              <a:rPr lang="de-DE" sz="2400" b="1" dirty="0" smtClean="0"/>
              <a:t>Landgänse, </a:t>
            </a:r>
            <a:r>
              <a:rPr lang="de-DE" sz="2400" dirty="0"/>
              <a:t>grau-gescheckt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5129" y="629369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19618" y="1760364"/>
            <a:ext cx="411687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u="sng" dirty="0" smtClean="0"/>
              <a:t>Hauptrassemerkmale</a:t>
            </a:r>
          </a:p>
          <a:p>
            <a:pPr marL="342900" indent="-342900">
              <a:buFontTx/>
              <a:buChar char="-"/>
            </a:pPr>
            <a:r>
              <a:rPr lang="de-DE" sz="2000" dirty="0" smtClean="0"/>
              <a:t>knapp mittelschwere </a:t>
            </a:r>
            <a:r>
              <a:rPr lang="de-DE" sz="2000" dirty="0" err="1" smtClean="0"/>
              <a:t>Landgans</a:t>
            </a:r>
            <a:endParaRPr lang="de-DE" sz="2000" dirty="0" smtClean="0"/>
          </a:p>
          <a:p>
            <a:pPr marL="342900" indent="-342900">
              <a:buFontTx/>
              <a:buChar char="-"/>
            </a:pPr>
            <a:r>
              <a:rPr lang="de-DE" sz="2000" dirty="0" smtClean="0"/>
              <a:t>keine </a:t>
            </a:r>
            <a:r>
              <a:rPr lang="de-DE" sz="2000" dirty="0" err="1" smtClean="0"/>
              <a:t>Wammenbildung</a:t>
            </a:r>
            <a:endParaRPr lang="de-DE" sz="2000" dirty="0" smtClean="0"/>
          </a:p>
          <a:p>
            <a:pPr marL="342900" indent="-342900">
              <a:buFontTx/>
              <a:buChar char="-"/>
            </a:pPr>
            <a:r>
              <a:rPr lang="de-DE" sz="2000" dirty="0" smtClean="0"/>
              <a:t>leicht angehobene Körperhaltung</a:t>
            </a:r>
          </a:p>
          <a:p>
            <a:pPr marL="342900" indent="-342900">
              <a:buFontTx/>
              <a:buChar char="-"/>
            </a:pPr>
            <a:r>
              <a:rPr lang="de-DE" sz="2000" dirty="0" smtClean="0"/>
              <a:t>Ober-/Unterlinie fast parallel</a:t>
            </a:r>
          </a:p>
          <a:p>
            <a:pPr marL="342900" indent="-342900">
              <a:buFontTx/>
              <a:buChar char="-"/>
            </a:pPr>
            <a:endParaRPr lang="de-DE" sz="2000" dirty="0"/>
          </a:p>
          <a:p>
            <a:pPr marL="342900" indent="-342900">
              <a:buFontTx/>
              <a:buChar char="-"/>
            </a:pPr>
            <a:r>
              <a:rPr lang="de-DE" sz="2000" dirty="0" smtClean="0"/>
              <a:t>Scheckung als bräunlich dunkelgraue Federn mit hellem Saum </a:t>
            </a:r>
          </a:p>
          <a:p>
            <a:pPr marL="800100" lvl="1" indent="-342900">
              <a:buFontTx/>
              <a:buChar char="-"/>
            </a:pPr>
            <a:r>
              <a:rPr lang="de-DE" sz="2000" dirty="0"/>
              <a:t>c</a:t>
            </a:r>
            <a:r>
              <a:rPr lang="de-DE" sz="2000" dirty="0" smtClean="0"/>
              <a:t>harakteristisch dabei ist der (mehr oder weniger) graue Kopf, dessen Zeichnung möglichst symmetrisch vorliegen soll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55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938" y="146638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8019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smtClean="0"/>
              <a:t>Brahma, </a:t>
            </a:r>
            <a:r>
              <a:rPr lang="de-DE" sz="2400" dirty="0" smtClean="0"/>
              <a:t>weiß-</a:t>
            </a:r>
            <a:r>
              <a:rPr lang="de-DE" sz="2400" dirty="0" err="1" smtClean="0"/>
              <a:t>blaucolumbia</a:t>
            </a:r>
            <a:r>
              <a:rPr lang="de-DE" sz="2400" dirty="0" smtClean="0"/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6523" y="1592427"/>
            <a:ext cx="4548711" cy="51573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52902" y="1592427"/>
            <a:ext cx="4176069" cy="515734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51520" y="642121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932040" y="6401433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9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938" y="146638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698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smtClean="0"/>
              <a:t>Orpington, </a:t>
            </a:r>
            <a:r>
              <a:rPr lang="de-DE" sz="2400" dirty="0" smtClean="0"/>
              <a:t>kennfarbig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45" y="1716739"/>
            <a:ext cx="4248473" cy="424847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44008" y="1716739"/>
            <a:ext cx="4248472" cy="424847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23528" y="5589240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88024" y="5589240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5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938" y="146638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7007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smtClean="0"/>
              <a:t>Dresdner, </a:t>
            </a:r>
            <a:r>
              <a:rPr lang="de-DE" sz="2400" dirty="0" smtClean="0"/>
              <a:t>gesperbert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00" y="1942275"/>
            <a:ext cx="4532461" cy="428410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60032" y="1942275"/>
            <a:ext cx="4105603" cy="428410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1520" y="5877272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2040" y="588630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8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938" y="1466380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8414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smtClean="0"/>
              <a:t>Seidenhühner, </a:t>
            </a:r>
            <a:r>
              <a:rPr lang="de-DE" sz="2400" dirty="0" smtClean="0"/>
              <a:t>schokoladenbraun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873" y="1928045"/>
            <a:ext cx="4375257" cy="43752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928045"/>
            <a:ext cx="4375257" cy="437525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1520" y="5877272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2040" y="588630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0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9144000" cy="908719"/>
          </a:xfrm>
          <a:prstGeom prst="rect">
            <a:avLst/>
          </a:prstGeom>
          <a:solidFill>
            <a:srgbClr val="119149"/>
          </a:solidFill>
          <a:ln>
            <a:noFill/>
          </a:ln>
          <a:effectLst/>
          <a:extLst/>
        </p:spPr>
        <p:txBody>
          <a:bodyPr lIns="525600" tIns="46038" rIns="165600" bIns="118800" anchor="b"/>
          <a:lstStyle/>
          <a:p>
            <a:pPr eaLnBrk="0" hangingPunct="0">
              <a:defRPr/>
            </a:pPr>
            <a:r>
              <a:rPr lang="de-DE" sz="44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Neuanerkennung 2020</a:t>
            </a:r>
            <a:endParaRPr lang="de-DE" sz="4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130762"/>
            <a:ext cx="7455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neu anerkannter Farbenschlag: </a:t>
            </a:r>
            <a:r>
              <a:rPr lang="de-DE" sz="2400" b="1" dirty="0" err="1" smtClean="0"/>
              <a:t>Chabo</a:t>
            </a:r>
            <a:r>
              <a:rPr lang="de-DE" sz="2400" b="1" dirty="0" smtClean="0"/>
              <a:t>, </a:t>
            </a:r>
            <a:r>
              <a:rPr lang="de-DE" sz="2400" dirty="0" smtClean="0"/>
              <a:t>schokoladenbraun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9512" y="1696825"/>
            <a:ext cx="4382463" cy="454048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25720" y="1696826"/>
            <a:ext cx="4229493" cy="454048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1520" y="5877272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2040" y="588630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© Klein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ED5EA-5386-4CBC-B0E6-5805A5EB2B0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5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</Words>
  <Application>Microsoft Office PowerPoint</Application>
  <PresentationFormat>Bildschirmpräsentation (4:3)</PresentationFormat>
  <Paragraphs>310</Paragraphs>
  <Slides>26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Calibri</vt:lpstr>
      <vt:lpstr>Times New Roman</vt:lpstr>
      <vt:lpstr>Wingdings</vt:lpstr>
      <vt:lpstr>Yu Mincho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Schreiter</dc:creator>
  <cp:lastModifiedBy>Windows-Benutzer</cp:lastModifiedBy>
  <cp:revision>241</cp:revision>
  <cp:lastPrinted>2020-08-28T19:08:19Z</cp:lastPrinted>
  <dcterms:created xsi:type="dcterms:W3CDTF">2013-09-07T16:39:58Z</dcterms:created>
  <dcterms:modified xsi:type="dcterms:W3CDTF">2020-08-28T19:11:24Z</dcterms:modified>
</cp:coreProperties>
</file>